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134806970" r:id="rId5"/>
    <p:sldId id="2134807207" r:id="rId6"/>
    <p:sldId id="2134807193" r:id="rId7"/>
    <p:sldId id="2134807203" r:id="rId8"/>
    <p:sldId id="2134807204" r:id="rId9"/>
    <p:sldId id="2134807202" r:id="rId10"/>
    <p:sldId id="2134807208" r:id="rId11"/>
    <p:sldId id="2134807206" r:id="rId12"/>
    <p:sldId id="2134807192" r:id="rId13"/>
    <p:sldId id="2134807205" r:id="rId14"/>
    <p:sldId id="2134807185" r:id="rId15"/>
    <p:sldId id="2134807187" r:id="rId16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BBB6FF-8F40-4EFD-AC39-5692EFB6050D}">
          <p14:sldIdLst>
            <p14:sldId id="2134806970"/>
            <p14:sldId id="2134807207"/>
            <p14:sldId id="2134807193"/>
            <p14:sldId id="2134807203"/>
            <p14:sldId id="2134807204"/>
            <p14:sldId id="2134807202"/>
            <p14:sldId id="2134807208"/>
            <p14:sldId id="2134807206"/>
            <p14:sldId id="2134807192"/>
            <p14:sldId id="2134807205"/>
            <p14:sldId id="2134807185"/>
            <p14:sldId id="21348071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769329-D518-1C19-9A04-AE1E9EE6E7A1}" name="D'souza, Cheryl C1 (NSO-Performance and Change Lead)" initials="DCC(PaCL" userId="S::Cheryl.Dsouza101@mod.gov.uk::9ce5d2bc-a453-4eac-b848-615f06961cd6" providerId="AD"/>
  <p188:author id="{BF23B999-AF5C-2FC4-0CD6-C8CC11856A7B}" name="Spence, Rebecca B1 (NSO-DepHd Strategy)" initials="SRB(DS" userId="S::Rebecca.Spence105@mod.gov.uk::239abf9a-48cc-44a3-94bb-42de1b4926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, Rebecca B1 (NSO-DepHd Strategy)" initials="SRB(DS" lastIdx="2" clrIdx="0">
    <p:extLst>
      <p:ext uri="{19B8F6BF-5375-455C-9EA6-DF929625EA0E}">
        <p15:presenceInfo xmlns:p15="http://schemas.microsoft.com/office/powerpoint/2012/main" userId="S::Rebecca.Spence105@mod.gov.uk::239abf9a-48cc-44a3-94bb-42de1b492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80808"/>
    <a:srgbClr val="66FF33"/>
    <a:srgbClr val="FFFFCC"/>
    <a:srgbClr val="0000FF"/>
    <a:srgbClr val="E7E9F1"/>
    <a:srgbClr val="E5F5FF"/>
    <a:srgbClr val="0099FF"/>
    <a:srgbClr val="8FE7D7"/>
    <a:srgbClr val="AA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206" autoAdjust="0"/>
  </p:normalViewPr>
  <p:slideViewPr>
    <p:cSldViewPr snapToGrid="0">
      <p:cViewPr>
        <p:scale>
          <a:sx n="90" d="100"/>
          <a:sy n="90" d="100"/>
        </p:scale>
        <p:origin x="1272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59102-2B01-4746-AC67-0F124A76197D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382E6E-BD2D-4A0F-9AA0-7E6EA138939B}">
      <dgm:prSet phldrT="[Text]" custT="1"/>
      <dgm:spPr/>
      <dgm:t>
        <a:bodyPr/>
        <a:lstStyle/>
        <a:p>
          <a:r>
            <a:rPr lang="en-GB" sz="1600" dirty="0"/>
            <a:t>Enhance growth </a:t>
          </a:r>
          <a:br>
            <a:rPr lang="en-GB" sz="1600" dirty="0"/>
          </a:br>
          <a:r>
            <a:rPr lang="en-GB" sz="1600" dirty="0"/>
            <a:t>&amp; build resilience of the Shipbuilding Enterprise</a:t>
          </a:r>
        </a:p>
      </dgm:t>
    </dgm:pt>
    <dgm:pt modelId="{CE3CE8EB-E1A7-49BD-9529-C26361DADF83}" type="parTrans" cxnId="{5C6715C9-4132-46F7-85F8-761EC2E3964C}">
      <dgm:prSet/>
      <dgm:spPr/>
      <dgm:t>
        <a:bodyPr/>
        <a:lstStyle/>
        <a:p>
          <a:endParaRPr lang="en-GB" sz="1600"/>
        </a:p>
      </dgm:t>
    </dgm:pt>
    <dgm:pt modelId="{C782E0AC-0031-4261-A54A-F8CE0B8A1858}" type="sibTrans" cxnId="{5C6715C9-4132-46F7-85F8-761EC2E3964C}">
      <dgm:prSet/>
      <dgm:spPr/>
      <dgm:t>
        <a:bodyPr/>
        <a:lstStyle/>
        <a:p>
          <a:endParaRPr lang="en-GB" sz="1600"/>
        </a:p>
      </dgm:t>
    </dgm:pt>
    <dgm:pt modelId="{AB8D050A-73AB-4571-A434-1A13AF428556}">
      <dgm:prSet phldrT="[Text]" custT="1"/>
      <dgm:spPr/>
      <dgm:t>
        <a:bodyPr/>
        <a:lstStyle/>
        <a:p>
          <a:r>
            <a:rPr lang="en-GB" sz="1600"/>
            <a:t>Industry</a:t>
          </a:r>
        </a:p>
      </dgm:t>
    </dgm:pt>
    <dgm:pt modelId="{F59703A2-D1CE-4730-B9BF-7F1BE61C17D7}" type="parTrans" cxnId="{9A55F07C-F98D-4668-9C94-B5B6B3FFB0EC}">
      <dgm:prSet/>
      <dgm:spPr/>
      <dgm:t>
        <a:bodyPr/>
        <a:lstStyle/>
        <a:p>
          <a:endParaRPr lang="en-GB" sz="1600"/>
        </a:p>
      </dgm:t>
    </dgm:pt>
    <dgm:pt modelId="{B4B630F1-5D82-4195-BB9F-703C7A0C2989}" type="sibTrans" cxnId="{9A55F07C-F98D-4668-9C94-B5B6B3FFB0EC}">
      <dgm:prSet/>
      <dgm:spPr/>
      <dgm:t>
        <a:bodyPr/>
        <a:lstStyle/>
        <a:p>
          <a:endParaRPr lang="en-GB" sz="1600"/>
        </a:p>
      </dgm:t>
    </dgm:pt>
    <dgm:pt modelId="{50B66770-E409-4C74-A0B4-53D49E2A4F26}">
      <dgm:prSet phldrT="[Text]" custT="1"/>
      <dgm:spPr/>
      <dgm:t>
        <a:bodyPr/>
        <a:lstStyle/>
        <a:p>
          <a:r>
            <a:rPr lang="en-GB" sz="1600"/>
            <a:t>Centres of Excellence</a:t>
          </a:r>
        </a:p>
      </dgm:t>
    </dgm:pt>
    <dgm:pt modelId="{289540B3-4B8E-456C-BB27-DBC9A94089E4}" type="parTrans" cxnId="{154A7890-27FD-4451-869C-343A541948A2}">
      <dgm:prSet/>
      <dgm:spPr/>
      <dgm:t>
        <a:bodyPr/>
        <a:lstStyle/>
        <a:p>
          <a:endParaRPr lang="en-GB" sz="1600"/>
        </a:p>
      </dgm:t>
    </dgm:pt>
    <dgm:pt modelId="{C8271048-2051-4898-9684-3701A7A80ABE}" type="sibTrans" cxnId="{154A7890-27FD-4451-869C-343A541948A2}">
      <dgm:prSet/>
      <dgm:spPr/>
      <dgm:t>
        <a:bodyPr/>
        <a:lstStyle/>
        <a:p>
          <a:endParaRPr lang="en-GB" sz="1600"/>
        </a:p>
      </dgm:t>
    </dgm:pt>
    <dgm:pt modelId="{75D53E74-A4F4-47C3-823F-0920BEB924A3}">
      <dgm:prSet phldrT="[Text]" custT="1"/>
      <dgm:spPr/>
      <dgm:t>
        <a:bodyPr/>
        <a:lstStyle/>
        <a:p>
          <a:r>
            <a:rPr lang="en-GB" sz="1600"/>
            <a:t>Government</a:t>
          </a:r>
        </a:p>
      </dgm:t>
    </dgm:pt>
    <dgm:pt modelId="{8A703824-EF37-4470-976A-C306CC7943B3}" type="parTrans" cxnId="{FC9A95B1-47A4-42E8-BDC7-47074E44E808}">
      <dgm:prSet/>
      <dgm:spPr/>
      <dgm:t>
        <a:bodyPr/>
        <a:lstStyle/>
        <a:p>
          <a:endParaRPr lang="en-GB" sz="1600"/>
        </a:p>
      </dgm:t>
    </dgm:pt>
    <dgm:pt modelId="{5982AC3B-A85C-4452-8256-2112FB88ACE6}" type="sibTrans" cxnId="{FC9A95B1-47A4-42E8-BDC7-47074E44E808}">
      <dgm:prSet/>
      <dgm:spPr/>
      <dgm:t>
        <a:bodyPr/>
        <a:lstStyle/>
        <a:p>
          <a:endParaRPr lang="en-GB" sz="1600"/>
        </a:p>
      </dgm:t>
    </dgm:pt>
    <dgm:pt modelId="{2F232C8A-E602-4613-BAB2-3BFE38DFAEF0}" type="pres">
      <dgm:prSet presAssocID="{DC059102-2B01-4746-AC67-0F124A76197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338E48-6C59-437C-8D0C-3A91969694F9}" type="pres">
      <dgm:prSet presAssocID="{80382E6E-BD2D-4A0F-9AA0-7E6EA138939B}" presName="centerShape" presStyleLbl="node0" presStyleIdx="0" presStyleCnt="1" custScaleX="127588" custScaleY="86766" custLinFactNeighborX="-3460" custLinFactNeighborY="-3952"/>
      <dgm:spPr/>
    </dgm:pt>
    <dgm:pt modelId="{5ED1DDF7-F274-4DD6-B848-94451927B68F}" type="pres">
      <dgm:prSet presAssocID="{AB8D050A-73AB-4571-A434-1A13AF428556}" presName="node" presStyleLbl="node1" presStyleIdx="0" presStyleCnt="3" custScaleX="129930" custScaleY="97918" custRadScaleRad="110551" custRadScaleInc="-140082">
        <dgm:presLayoutVars>
          <dgm:bulletEnabled val="1"/>
        </dgm:presLayoutVars>
      </dgm:prSet>
      <dgm:spPr/>
    </dgm:pt>
    <dgm:pt modelId="{5191A6BC-68CC-400B-8F04-A0DAEC699946}" type="pres">
      <dgm:prSet presAssocID="{AB8D050A-73AB-4571-A434-1A13AF428556}" presName="dummy" presStyleCnt="0"/>
      <dgm:spPr/>
    </dgm:pt>
    <dgm:pt modelId="{A7830B24-E644-4278-AB98-7F506628F858}" type="pres">
      <dgm:prSet presAssocID="{B4B630F1-5D82-4195-BB9F-703C7A0C2989}" presName="sibTrans" presStyleLbl="sibTrans2D1" presStyleIdx="0" presStyleCnt="3"/>
      <dgm:spPr/>
    </dgm:pt>
    <dgm:pt modelId="{CF4DF537-8117-4293-9E8E-2C25A6414014}" type="pres">
      <dgm:prSet presAssocID="{50B66770-E409-4C74-A0B4-53D49E2A4F26}" presName="node" presStyleLbl="node1" presStyleIdx="1" presStyleCnt="3" custScaleX="129930" custScaleY="97918" custRadScaleRad="98515" custRadScaleInc="-176473">
        <dgm:presLayoutVars>
          <dgm:bulletEnabled val="1"/>
        </dgm:presLayoutVars>
      </dgm:prSet>
      <dgm:spPr/>
    </dgm:pt>
    <dgm:pt modelId="{065EE7C1-96EE-4823-851E-A64EAC46DB09}" type="pres">
      <dgm:prSet presAssocID="{50B66770-E409-4C74-A0B4-53D49E2A4F26}" presName="dummy" presStyleCnt="0"/>
      <dgm:spPr/>
    </dgm:pt>
    <dgm:pt modelId="{6A1A0A93-ABDA-46E7-B87C-D9C08B31DA37}" type="pres">
      <dgm:prSet presAssocID="{C8271048-2051-4898-9684-3701A7A80ABE}" presName="sibTrans" presStyleLbl="sibTrans2D1" presStyleIdx="1" presStyleCnt="3"/>
      <dgm:spPr/>
    </dgm:pt>
    <dgm:pt modelId="{15C878F3-454F-4841-9075-4CCD40ED63B6}" type="pres">
      <dgm:prSet presAssocID="{75D53E74-A4F4-47C3-823F-0920BEB924A3}" presName="node" presStyleLbl="node1" presStyleIdx="2" presStyleCnt="3" custScaleX="129930" custScaleY="97918" custRadScaleRad="82569" custRadScaleInc="-148450">
        <dgm:presLayoutVars>
          <dgm:bulletEnabled val="1"/>
        </dgm:presLayoutVars>
      </dgm:prSet>
      <dgm:spPr/>
    </dgm:pt>
    <dgm:pt modelId="{5AAE098E-7C13-4B2C-97BD-88E9794A1D6D}" type="pres">
      <dgm:prSet presAssocID="{75D53E74-A4F4-47C3-823F-0920BEB924A3}" presName="dummy" presStyleCnt="0"/>
      <dgm:spPr/>
    </dgm:pt>
    <dgm:pt modelId="{7B91CF0A-1265-4C96-9B53-4ACCB458B39F}" type="pres">
      <dgm:prSet presAssocID="{5982AC3B-A85C-4452-8256-2112FB88ACE6}" presName="sibTrans" presStyleLbl="sibTrans2D1" presStyleIdx="2" presStyleCnt="3"/>
      <dgm:spPr/>
    </dgm:pt>
  </dgm:ptLst>
  <dgm:cxnLst>
    <dgm:cxn modelId="{6BDE2C12-ED2D-421C-84DD-54F629515E1D}" type="presOf" srcId="{80382E6E-BD2D-4A0F-9AA0-7E6EA138939B}" destId="{CC338E48-6C59-437C-8D0C-3A91969694F9}" srcOrd="0" destOrd="0" presId="urn:microsoft.com/office/officeart/2005/8/layout/radial6"/>
    <dgm:cxn modelId="{62A77520-CD9D-4E06-8610-6D20AB7AFA5F}" type="presOf" srcId="{B4B630F1-5D82-4195-BB9F-703C7A0C2989}" destId="{A7830B24-E644-4278-AB98-7F506628F858}" srcOrd="0" destOrd="0" presId="urn:microsoft.com/office/officeart/2005/8/layout/radial6"/>
    <dgm:cxn modelId="{59B99939-3E38-4BFE-A1CE-676301E35B9E}" type="presOf" srcId="{DC059102-2B01-4746-AC67-0F124A76197D}" destId="{2F232C8A-E602-4613-BAB2-3BFE38DFAEF0}" srcOrd="0" destOrd="0" presId="urn:microsoft.com/office/officeart/2005/8/layout/radial6"/>
    <dgm:cxn modelId="{9A55F07C-F98D-4668-9C94-B5B6B3FFB0EC}" srcId="{80382E6E-BD2D-4A0F-9AA0-7E6EA138939B}" destId="{AB8D050A-73AB-4571-A434-1A13AF428556}" srcOrd="0" destOrd="0" parTransId="{F59703A2-D1CE-4730-B9BF-7F1BE61C17D7}" sibTransId="{B4B630F1-5D82-4195-BB9F-703C7A0C2989}"/>
    <dgm:cxn modelId="{6EC7E27F-36E6-4399-9EFF-302E50468518}" type="presOf" srcId="{5982AC3B-A85C-4452-8256-2112FB88ACE6}" destId="{7B91CF0A-1265-4C96-9B53-4ACCB458B39F}" srcOrd="0" destOrd="0" presId="urn:microsoft.com/office/officeart/2005/8/layout/radial6"/>
    <dgm:cxn modelId="{2800F889-08C3-4259-B453-12AB13EFC883}" type="presOf" srcId="{C8271048-2051-4898-9684-3701A7A80ABE}" destId="{6A1A0A93-ABDA-46E7-B87C-D9C08B31DA37}" srcOrd="0" destOrd="0" presId="urn:microsoft.com/office/officeart/2005/8/layout/radial6"/>
    <dgm:cxn modelId="{154A7890-27FD-4451-869C-343A541948A2}" srcId="{80382E6E-BD2D-4A0F-9AA0-7E6EA138939B}" destId="{50B66770-E409-4C74-A0B4-53D49E2A4F26}" srcOrd="1" destOrd="0" parTransId="{289540B3-4B8E-456C-BB27-DBC9A94089E4}" sibTransId="{C8271048-2051-4898-9684-3701A7A80ABE}"/>
    <dgm:cxn modelId="{FC9A95B1-47A4-42E8-BDC7-47074E44E808}" srcId="{80382E6E-BD2D-4A0F-9AA0-7E6EA138939B}" destId="{75D53E74-A4F4-47C3-823F-0920BEB924A3}" srcOrd="2" destOrd="0" parTransId="{8A703824-EF37-4470-976A-C306CC7943B3}" sibTransId="{5982AC3B-A85C-4452-8256-2112FB88ACE6}"/>
    <dgm:cxn modelId="{E4F0B0B7-14CA-4E58-82FD-F454E4D40D9A}" type="presOf" srcId="{75D53E74-A4F4-47C3-823F-0920BEB924A3}" destId="{15C878F3-454F-4841-9075-4CCD40ED63B6}" srcOrd="0" destOrd="0" presId="urn:microsoft.com/office/officeart/2005/8/layout/radial6"/>
    <dgm:cxn modelId="{EF0A5DB9-47F3-436C-9227-32F3FB6000B6}" type="presOf" srcId="{50B66770-E409-4C74-A0B4-53D49E2A4F26}" destId="{CF4DF537-8117-4293-9E8E-2C25A6414014}" srcOrd="0" destOrd="0" presId="urn:microsoft.com/office/officeart/2005/8/layout/radial6"/>
    <dgm:cxn modelId="{B9E927C8-0853-4799-A1DC-B2FFD27E7722}" type="presOf" srcId="{AB8D050A-73AB-4571-A434-1A13AF428556}" destId="{5ED1DDF7-F274-4DD6-B848-94451927B68F}" srcOrd="0" destOrd="0" presId="urn:microsoft.com/office/officeart/2005/8/layout/radial6"/>
    <dgm:cxn modelId="{5C6715C9-4132-46F7-85F8-761EC2E3964C}" srcId="{DC059102-2B01-4746-AC67-0F124A76197D}" destId="{80382E6E-BD2D-4A0F-9AA0-7E6EA138939B}" srcOrd="0" destOrd="0" parTransId="{CE3CE8EB-E1A7-49BD-9529-C26361DADF83}" sibTransId="{C782E0AC-0031-4261-A54A-F8CE0B8A1858}"/>
    <dgm:cxn modelId="{F56C672F-6910-45EF-9761-BCAC252D381B}" type="presParOf" srcId="{2F232C8A-E602-4613-BAB2-3BFE38DFAEF0}" destId="{CC338E48-6C59-437C-8D0C-3A91969694F9}" srcOrd="0" destOrd="0" presId="urn:microsoft.com/office/officeart/2005/8/layout/radial6"/>
    <dgm:cxn modelId="{19E36B79-A882-4FC8-9492-2C0CEC1CE490}" type="presParOf" srcId="{2F232C8A-E602-4613-BAB2-3BFE38DFAEF0}" destId="{5ED1DDF7-F274-4DD6-B848-94451927B68F}" srcOrd="1" destOrd="0" presId="urn:microsoft.com/office/officeart/2005/8/layout/radial6"/>
    <dgm:cxn modelId="{29439477-20A6-4E28-9179-D78F40D7E3E3}" type="presParOf" srcId="{2F232C8A-E602-4613-BAB2-3BFE38DFAEF0}" destId="{5191A6BC-68CC-400B-8F04-A0DAEC699946}" srcOrd="2" destOrd="0" presId="urn:microsoft.com/office/officeart/2005/8/layout/radial6"/>
    <dgm:cxn modelId="{C845A8F1-AB5B-4E58-AA0A-743EDAB4DFC4}" type="presParOf" srcId="{2F232C8A-E602-4613-BAB2-3BFE38DFAEF0}" destId="{A7830B24-E644-4278-AB98-7F506628F858}" srcOrd="3" destOrd="0" presId="urn:microsoft.com/office/officeart/2005/8/layout/radial6"/>
    <dgm:cxn modelId="{445AB8BE-D77A-455B-83EF-D433EBE9C958}" type="presParOf" srcId="{2F232C8A-E602-4613-BAB2-3BFE38DFAEF0}" destId="{CF4DF537-8117-4293-9E8E-2C25A6414014}" srcOrd="4" destOrd="0" presId="urn:microsoft.com/office/officeart/2005/8/layout/radial6"/>
    <dgm:cxn modelId="{F9DD9C9F-D400-4DF4-90B8-DA0C95777317}" type="presParOf" srcId="{2F232C8A-E602-4613-BAB2-3BFE38DFAEF0}" destId="{065EE7C1-96EE-4823-851E-A64EAC46DB09}" srcOrd="5" destOrd="0" presId="urn:microsoft.com/office/officeart/2005/8/layout/radial6"/>
    <dgm:cxn modelId="{FD82405C-7D77-4900-B0E1-BF56A056264E}" type="presParOf" srcId="{2F232C8A-E602-4613-BAB2-3BFE38DFAEF0}" destId="{6A1A0A93-ABDA-46E7-B87C-D9C08B31DA37}" srcOrd="6" destOrd="0" presId="urn:microsoft.com/office/officeart/2005/8/layout/radial6"/>
    <dgm:cxn modelId="{19291C44-126C-404D-B6FE-F828F75DFE7D}" type="presParOf" srcId="{2F232C8A-E602-4613-BAB2-3BFE38DFAEF0}" destId="{15C878F3-454F-4841-9075-4CCD40ED63B6}" srcOrd="7" destOrd="0" presId="urn:microsoft.com/office/officeart/2005/8/layout/radial6"/>
    <dgm:cxn modelId="{AB1A72AB-8A9B-412F-B817-E58F28AFF243}" type="presParOf" srcId="{2F232C8A-E602-4613-BAB2-3BFE38DFAEF0}" destId="{5AAE098E-7C13-4B2C-97BD-88E9794A1D6D}" srcOrd="8" destOrd="0" presId="urn:microsoft.com/office/officeart/2005/8/layout/radial6"/>
    <dgm:cxn modelId="{6121F1CB-FAE0-49BA-B674-EAD3057BA67C}" type="presParOf" srcId="{2F232C8A-E602-4613-BAB2-3BFE38DFAEF0}" destId="{7B91CF0A-1265-4C96-9B53-4ACCB458B39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CF0A-1265-4C96-9B53-4ACCB458B39F}">
      <dsp:nvSpPr>
        <dsp:cNvPr id="0" name=""/>
        <dsp:cNvSpPr/>
      </dsp:nvSpPr>
      <dsp:spPr>
        <a:xfrm>
          <a:off x="1743431" y="237226"/>
          <a:ext cx="3763250" cy="3763250"/>
        </a:xfrm>
        <a:prstGeom prst="blockArc">
          <a:avLst>
            <a:gd name="adj1" fmla="val 5360144"/>
            <a:gd name="adj2" fmla="val 12379174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A0A93-ABDA-46E7-B87C-D9C08B31DA37}">
      <dsp:nvSpPr>
        <dsp:cNvPr id="0" name=""/>
        <dsp:cNvSpPr/>
      </dsp:nvSpPr>
      <dsp:spPr>
        <a:xfrm>
          <a:off x="1538040" y="251137"/>
          <a:ext cx="3763250" cy="3763250"/>
        </a:xfrm>
        <a:prstGeom prst="blockArc">
          <a:avLst>
            <a:gd name="adj1" fmla="val 19901382"/>
            <a:gd name="adj2" fmla="val 4974904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30B24-E644-4278-AB98-7F506628F858}">
      <dsp:nvSpPr>
        <dsp:cNvPr id="0" name=""/>
        <dsp:cNvSpPr/>
      </dsp:nvSpPr>
      <dsp:spPr>
        <a:xfrm>
          <a:off x="1640330" y="418886"/>
          <a:ext cx="3763250" cy="3763250"/>
        </a:xfrm>
        <a:prstGeom prst="blockArc">
          <a:avLst>
            <a:gd name="adj1" fmla="val 12770065"/>
            <a:gd name="adj2" fmla="val 1953372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38E48-6C59-437C-8D0C-3A91969694F9}">
      <dsp:nvSpPr>
        <dsp:cNvPr id="0" name=""/>
        <dsp:cNvSpPr/>
      </dsp:nvSpPr>
      <dsp:spPr>
        <a:xfrm>
          <a:off x="2431170" y="1542859"/>
          <a:ext cx="2208853" cy="15021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Enhance growth </a:t>
          </a:r>
          <a:br>
            <a:rPr lang="en-GB" sz="1600" kern="1200" dirty="0"/>
          </a:br>
          <a:r>
            <a:rPr lang="en-GB" sz="1600" kern="1200" dirty="0"/>
            <a:t>&amp; build resilience of the Shipbuilding Enterprise</a:t>
          </a:r>
        </a:p>
      </dsp:txBody>
      <dsp:txXfrm>
        <a:off x="2754649" y="1762840"/>
        <a:ext cx="1561895" cy="1062164"/>
      </dsp:txXfrm>
    </dsp:sp>
    <dsp:sp modelId="{5ED1DDF7-F274-4DD6-B848-94451927B68F}">
      <dsp:nvSpPr>
        <dsp:cNvPr id="0" name=""/>
        <dsp:cNvSpPr/>
      </dsp:nvSpPr>
      <dsp:spPr>
        <a:xfrm>
          <a:off x="1190305" y="710606"/>
          <a:ext cx="1574579" cy="1186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Industry</a:t>
          </a:r>
        </a:p>
      </dsp:txBody>
      <dsp:txXfrm>
        <a:off x="1420897" y="884385"/>
        <a:ext cx="1113395" cy="839078"/>
      </dsp:txXfrm>
    </dsp:sp>
    <dsp:sp modelId="{CF4DF537-8117-4293-9E8E-2C25A6414014}">
      <dsp:nvSpPr>
        <dsp:cNvPr id="0" name=""/>
        <dsp:cNvSpPr/>
      </dsp:nvSpPr>
      <dsp:spPr>
        <a:xfrm>
          <a:off x="4250534" y="667780"/>
          <a:ext cx="1574579" cy="1186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Centres of Excellence</a:t>
          </a:r>
        </a:p>
      </dsp:txBody>
      <dsp:txXfrm>
        <a:off x="4481126" y="841559"/>
        <a:ext cx="1113395" cy="839078"/>
      </dsp:txXfrm>
    </dsp:sp>
    <dsp:sp modelId="{15C878F3-454F-4841-9075-4CCD40ED63B6}">
      <dsp:nvSpPr>
        <dsp:cNvPr id="0" name=""/>
        <dsp:cNvSpPr/>
      </dsp:nvSpPr>
      <dsp:spPr>
        <a:xfrm>
          <a:off x="2859075" y="3363407"/>
          <a:ext cx="1574579" cy="1186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Government</a:t>
          </a:r>
        </a:p>
      </dsp:txBody>
      <dsp:txXfrm>
        <a:off x="3089667" y="3537186"/>
        <a:ext cx="1113395" cy="83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3C21-48E8-487C-974B-AB484D8AF841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F2F49-500A-48A6-B22E-70F67F4DE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3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3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</a:rPr>
              <a:t>Centres of Excellence Community of Practice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The success of all these efforts will be the </a:t>
            </a:r>
            <a:r>
              <a:rPr lang="en-GB" sz="1200" b="1" dirty="0">
                <a:solidFill>
                  <a:schemeClr val="tx2"/>
                </a:solidFill>
              </a:rPr>
              <a:t>appetite and willingness </a:t>
            </a:r>
            <a:r>
              <a:rPr lang="en-GB" sz="1200" dirty="0">
                <a:solidFill>
                  <a:schemeClr val="tx2"/>
                </a:solidFill>
              </a:rPr>
              <a:t>to engage and </a:t>
            </a:r>
            <a:r>
              <a:rPr lang="en-GB" sz="1200" b="1" dirty="0">
                <a:solidFill>
                  <a:schemeClr val="tx2"/>
                </a:solidFill>
              </a:rPr>
              <a:t>build a Centres of Excellence Community of Practice</a:t>
            </a:r>
            <a:endParaRPr lang="en-GB" sz="1200" dirty="0">
              <a:solidFill>
                <a:schemeClr val="tx2"/>
              </a:solidFill>
            </a:endParaRP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SMI are going to lead the co-ordination of the Community of Practice with NSO sponsoring the endeavour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aim is to establish on-line CoE Quarterly Forums for CoEs/Industry/Academia/Government to join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Centres of Excellences can pitch their expertise; industry can bring their help needed/call to action requests to the table and introductions can be made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This way, momentum will build and grow a strong collaboration to deliver benefits to the Shipbuilding Enterprise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8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1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close, would like to highlight the benefits of engagement across each area.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From an Industry perspective – </a:t>
            </a:r>
            <a:r>
              <a:rPr lang="en-GB" dirty="0"/>
              <a:t>1) build a </a:t>
            </a:r>
            <a:r>
              <a:rPr lang="en-GB" sz="1200" b="0" dirty="0">
                <a:solidFill>
                  <a:schemeClr val="tx2"/>
                </a:solidFill>
              </a:rPr>
              <a:t>better awareness of knowing what Centres of Excellence exist and 2) get help to resolve certain challenges. </a:t>
            </a:r>
            <a:br>
              <a:rPr lang="en-GB" sz="1200" b="0" dirty="0">
                <a:solidFill>
                  <a:schemeClr val="tx2"/>
                </a:solidFill>
              </a:rPr>
            </a:br>
            <a:r>
              <a:rPr lang="en-GB" sz="1200" b="0" dirty="0">
                <a:solidFill>
                  <a:schemeClr val="tx2"/>
                </a:solidFill>
              </a:rPr>
              <a:t>F</a:t>
            </a:r>
            <a:r>
              <a:rPr lang="en-GB" sz="1200" dirty="0">
                <a:solidFill>
                  <a:schemeClr val="tx2"/>
                </a:solidFill>
              </a:rPr>
              <a:t>rom Small and Medium Enterprises through to larger organisations, or from within related industries looking at how they can collaborate with CoEs to help solve challenges.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From a Centres of Excellence perspective - </a:t>
            </a:r>
            <a:r>
              <a:rPr lang="en-GB" sz="1200" dirty="0">
                <a:solidFill>
                  <a:schemeClr val="tx2"/>
                </a:solidFill>
              </a:rPr>
              <a:t>share best practice &amp; lessons learned and encourage further collaboration, with the opportunity to build connections &amp; knowledge sharing with industry and government.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tx2"/>
                </a:solidFill>
              </a:rPr>
              <a:t>This is for organisations which are already an existing CoE; or seeking to become a CoE.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2"/>
                </a:solidFill>
              </a:rPr>
              <a:t>From a Government perspective – </a:t>
            </a:r>
            <a:r>
              <a:rPr lang="en-GB" sz="1200" dirty="0">
                <a:solidFill>
                  <a:schemeClr val="tx2"/>
                </a:solidFill>
              </a:rPr>
              <a:t>build knowledge and awareness to guide policies through a collaborative approach by identifying relevant trends and drivers to inform direction.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tx2"/>
                </a:solidFill>
              </a:rPr>
              <a:t>Also to better understand demand from industry to identify gaps/future opportunities.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overall aim is to enhance growth and build resilience for our Shipbuilding Enterprise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And to repeat - </a:t>
            </a:r>
            <a:r>
              <a:rPr lang="en-GB" sz="1200" b="1" dirty="0">
                <a:solidFill>
                  <a:schemeClr val="tx2"/>
                </a:solidFill>
              </a:rPr>
              <a:t>the success of all these efforts </a:t>
            </a:r>
            <a:r>
              <a:rPr lang="en-GB" sz="1200" dirty="0">
                <a:solidFill>
                  <a:schemeClr val="tx2"/>
                </a:solidFill>
              </a:rPr>
              <a:t>will be the </a:t>
            </a:r>
            <a:r>
              <a:rPr lang="en-GB" sz="1200" b="1" dirty="0">
                <a:solidFill>
                  <a:schemeClr val="tx2"/>
                </a:solidFill>
              </a:rPr>
              <a:t>appetite and willingness </a:t>
            </a:r>
            <a:r>
              <a:rPr lang="en-GB" sz="1200" dirty="0">
                <a:solidFill>
                  <a:schemeClr val="tx2"/>
                </a:solidFill>
              </a:rPr>
              <a:t>to engage and </a:t>
            </a:r>
            <a:r>
              <a:rPr lang="en-GB" sz="1200" b="1" dirty="0">
                <a:solidFill>
                  <a:schemeClr val="tx2"/>
                </a:solidFill>
              </a:rPr>
              <a:t>build a Centres of Excellence Community of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</a:rPr>
              <a:t>THANK YOU FOR YOUR TIME TODAY </a:t>
            </a:r>
            <a:r>
              <a:rPr lang="en-GB" sz="1200" b="1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en-GB" sz="12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9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8540D-4C62-B507-7740-FAE1E06F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5F740-E787-3F9C-271B-F7E127A68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44B65-7841-A837-5618-41F660C7C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05321-1FC5-8F81-89C5-7A9EC393E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5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GB" sz="1200" b="1" i="0" dirty="0">
                <a:solidFill>
                  <a:srgbClr val="000000"/>
                </a:solidFill>
                <a:effectLst/>
                <a:latin typeface="Gill Sans MT"/>
                <a:cs typeface="Arial" panose="020B0604020202020204" pitchFamily="34" charset="0"/>
              </a:rPr>
              <a:t>Vision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/>
              <a:t>The vision for this work is to ‘cultivate </a:t>
            </a:r>
            <a:r>
              <a:rPr lang="en-GB" sz="1200" b="1" dirty="0">
                <a:solidFill>
                  <a:schemeClr val="tx1"/>
                </a:solidFill>
              </a:rPr>
              <a:t>a strong community of practice between Centres of Excellence, Industry &amp; Government to maximise opportunities across the UK Shipbuilding Enterprise’</a:t>
            </a:r>
            <a:endParaRPr lang="en-GB" sz="1200" b="1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We want to help connect industry with </a:t>
            </a:r>
            <a:r>
              <a:rPr lang="en-GB" sz="1200" b="0" dirty="0">
                <a:solidFill>
                  <a:schemeClr val="tx1"/>
                </a:solidFill>
              </a:rPr>
              <a:t>Centres of Excellence</a:t>
            </a:r>
            <a:endParaRPr lang="en-GB" sz="12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0000FF"/>
                </a:solidFill>
              </a:rPr>
              <a:t>There are a number of key deliverables to enable this vision which will be discussed in greater detail</a:t>
            </a:r>
            <a:r>
              <a:rPr lang="en-GB" sz="1200" strike="noStrike" dirty="0">
                <a:solidFill>
                  <a:srgbClr val="0000FF"/>
                </a:solidFill>
              </a:rPr>
              <a:t>.</a:t>
            </a:r>
            <a:endParaRPr lang="en-GB" sz="1200" b="0" i="0" dirty="0">
              <a:solidFill>
                <a:srgbClr val="000000"/>
              </a:solidFill>
              <a:effectLst/>
              <a:latin typeface="Gill Sans MT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4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target audience for these activities is 3-fold – the Centres of Excellences themselves, industry engagement and government awareness.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This is across the wide range of the shipbuilding enterprise industry sector from Workboats, Offshore Renewable Vessels, to Defence, Aquaculture, Commercial and Leisure.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 number of Centre of Excellence Specialisms have been identified. For example, the focus on Clean Energy, Autonomy, or Manufacturing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1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</a:rPr>
              <a:t>Centres of Excellence – Key Deliverables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</a:rPr>
              <a:t>There are 3 main strands to the </a:t>
            </a:r>
            <a:r>
              <a:rPr lang="en-GB" sz="12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scope to enable the vision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1) Developing a CoE Digital Directory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2) Providing a Centres of Excellence Playbook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dirty="0">
                <a:solidFill>
                  <a:srgbClr val="0000FF"/>
                </a:solidFill>
              </a:rPr>
              <a:t>and most </a:t>
            </a:r>
            <a:r>
              <a:rPr lang="en-GB" sz="1200" strike="noStrike" dirty="0">
                <a:solidFill>
                  <a:srgbClr val="0000FF"/>
                </a:solidFill>
              </a:rPr>
              <a:t>importantly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strike="noStrike" dirty="0">
                <a:solidFill>
                  <a:srgbClr val="0000FF"/>
                </a:solidFill>
              </a:rPr>
              <a:t>3) Encourage engagement and b</a:t>
            </a:r>
            <a:r>
              <a:rPr lang="en-GB" sz="1200" dirty="0">
                <a:solidFill>
                  <a:schemeClr val="tx2"/>
                </a:solidFill>
              </a:rPr>
              <a:t>uild a strong community of practice across Centres of Excellence, Industry and Government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tx2"/>
                </a:solidFill>
              </a:rPr>
              <a:t>We will go into each in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5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75426-9A4B-449A-B766-6FF7E25EB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04B1E-9922-4278-3AF7-E7673D550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FECA81-3F28-0847-1A34-8ADE9D53C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D16E0-0B91-1247-1F2A-C0B996070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3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0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</a:rPr>
              <a:t>Centres of Excellence Playbook 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Centres of Excellence Playbook has been developed to provide guidance to Industry, Centres of Excellence &amp; Government; outlining best practices, operational guidelines, potential commercial models and case studies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Aims to encourage growth, give clear guidance, create opportunities and drive change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CoE Playbook is sponsored by the National Shipbuilding Office and developed in collaboration with Connected Places Catapult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aim is to be able to provide useful advice for Industry to deepen their involvements with CoEs or vice versa; or for those seeking to enter or deepen their involvement with the UK shipbuilding enterprise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CoE Playbook aims to encourage and support knowledge transfer, initiate and support collaborations, which are crucial to stimulate success and growth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The vision is for the CoE Playbook to be used in conjunction with the development of a CoE Digital Directory to provide a one-stop-shop to signpost what CoE capabilities exist and act as a conduit to access support, seek advice or request help on an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F2F49-500A-48A6-B22E-70F67F4DE0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ational Shipbuilding Office logo">
            <a:extLst>
              <a:ext uri="{FF2B5EF4-FFF2-40B4-BE49-F238E27FC236}">
                <a16:creationId xmlns:a16="http://schemas.microsoft.com/office/drawing/2014/main" id="{B7BB92E7-0E93-4DA5-9E20-31411BA74E3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37F2CC-4880-4261-96CA-91C540E59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455C5D4-45D1-4A47-873E-EB472346A5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61" y="540867"/>
              <a:ext cx="1241713" cy="102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6D9A9A-2013-4FE9-A6A4-989F72EB9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37" y="2797176"/>
            <a:ext cx="6331238" cy="1393824"/>
          </a:xfrm>
        </p:spPr>
        <p:txBody>
          <a:bodyPr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EA34F-77CE-4896-80A2-44EB732CD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37" y="4377760"/>
            <a:ext cx="6331238" cy="72764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30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08182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186577-D1DD-414E-BCBF-EFE10212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EC8D7-CED9-492B-862E-185BF55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7" y="50117"/>
            <a:ext cx="11180330" cy="9002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DB136-5BC9-4E47-AF83-A87768F2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4B119-9F8D-53F9-48A8-B360791A6244}"/>
              </a:ext>
            </a:extLst>
          </p:cNvPr>
          <p:cNvSpPr/>
          <p:nvPr userDrawn="1"/>
        </p:nvSpPr>
        <p:spPr>
          <a:xfrm>
            <a:off x="-14326" y="968447"/>
            <a:ext cx="12206658" cy="5884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771D-C0F9-4BDD-8A51-328B38BC0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00" y="1594574"/>
            <a:ext cx="54000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3813-59F4-43DF-8B7F-ACFDA80D7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385" y="1777473"/>
            <a:ext cx="54000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0BF51-A411-4ABB-950D-1950A18B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0075" y="6468487"/>
            <a:ext cx="463550" cy="365125"/>
          </a:xfrm>
        </p:spPr>
        <p:txBody>
          <a:bodyPr/>
          <a:lstStyle/>
          <a:p>
            <a:fld id="{64DD3323-1C2C-43E3-AB8F-6E31FF998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929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F9C4B5-0B74-44F0-9E23-108860553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10F56-8166-4FD2-A59B-C2D62FC0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6" y="153185"/>
            <a:ext cx="11180330" cy="9002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BAA0-1C9A-45D3-9278-5C067D78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3" y="1402329"/>
            <a:ext cx="11180330" cy="405334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1B74B-C875-4FC9-BC7C-AE1AC3F1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826" y="7227615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7A98-8F57-46EC-A61D-ABCB2388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6027" y="7227615"/>
            <a:ext cx="5228590" cy="365125"/>
          </a:xfrm>
        </p:spPr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084B-428E-4E70-8DBA-42EB2B26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263" y="7227615"/>
            <a:ext cx="52863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4DD3323-1C2C-43E3-AB8F-6E31FF998A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A49842E-04A1-7B02-CB18-CC57532F3CE2}"/>
              </a:ext>
            </a:extLst>
          </p:cNvPr>
          <p:cNvSpPr txBox="1">
            <a:spLocks/>
          </p:cNvSpPr>
          <p:nvPr userDrawn="1"/>
        </p:nvSpPr>
        <p:spPr>
          <a:xfrm>
            <a:off x="11693045" y="6477117"/>
            <a:ext cx="46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DD3323-1C2C-43E3-AB8F-6E31FF998A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7779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ational Shipbuilding Office logo">
            <a:extLst>
              <a:ext uri="{FF2B5EF4-FFF2-40B4-BE49-F238E27FC236}">
                <a16:creationId xmlns:a16="http://schemas.microsoft.com/office/drawing/2014/main" id="{CC85A6F2-BA74-4171-B4E4-9D913176EBB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picture containing text, electronics, display&#10;&#10;Description automatically generated">
              <a:extLst>
                <a:ext uri="{FF2B5EF4-FFF2-40B4-BE49-F238E27FC236}">
                  <a16:creationId xmlns:a16="http://schemas.microsoft.com/office/drawing/2014/main" id="{D09FBCD0-3A6E-4444-B0CA-7E21B1DAF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4DE128D0-A312-41BD-AE58-BE11678E19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61" y="540867"/>
              <a:ext cx="1241713" cy="102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2AAB9-87DF-4968-8EE5-29F365D9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0230-E580-4DDA-A465-CD21E633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678F7-E881-4B09-820D-C5B463AE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CA2904-3863-441E-9643-B9BFB5402A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44975"/>
            <a:ext cx="8740775" cy="11906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30530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A55F1-A072-4436-A32D-B50AFF20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" y="365125"/>
            <a:ext cx="11180330" cy="9002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C8B3-FE83-4CE7-8252-FE00CD4CB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945" y="1868487"/>
            <a:ext cx="11180330" cy="4053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EAD6C-0F61-44DF-95FA-F88D4B80D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CE9E-39C7-4A78-A9E3-56FE128C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67401" y="6356350"/>
            <a:ext cx="522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39B8-365D-4D8B-B6A4-5DE08CBBA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1725" y="6356350"/>
            <a:ext cx="46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D3323-1C2C-43E3-AB8F-6E31FF998A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4" r:id="rId3"/>
    <p:sldLayoutId id="214748367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A295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rgbClr val="2A295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rgbClr val="2A2953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2A2953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2A2953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2A2953"/>
          </a:solidFill>
          <a:latin typeface="+mn-lt"/>
          <a:ea typeface="+mn-ea"/>
          <a:cs typeface="+mn-cs"/>
        </a:defRPr>
      </a:lvl5pPr>
      <a:lvl6pPr marL="921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2A295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3840">
          <p15:clr>
            <a:srgbClr val="F26B43"/>
          </p15:clr>
        </p15:guide>
        <p15:guide id="3" pos="7401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aritimeindustries.org/centres-excellence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7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26" Type="http://schemas.openxmlformats.org/officeDocument/2006/relationships/image" Target="../media/image38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24" Type="http://schemas.openxmlformats.org/officeDocument/2006/relationships/image" Target="../media/image37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www.maritimeindustries.org/centres-excellence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itimeindustries.org/uk-maritime-sector/national-shipbuilding-office-nso-launches-centres-excellence-playbook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4A9111-2CCA-4B26-AE71-867F8E9EE648}"/>
              </a:ext>
            </a:extLst>
          </p:cNvPr>
          <p:cNvSpPr txBox="1">
            <a:spLocks/>
          </p:cNvSpPr>
          <p:nvPr/>
        </p:nvSpPr>
        <p:spPr>
          <a:xfrm>
            <a:off x="367029" y="2515325"/>
            <a:ext cx="9154757" cy="1951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921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b="0" dirty="0"/>
              <a:t>Centres of Excellence</a:t>
            </a:r>
          </a:p>
          <a:p>
            <a:r>
              <a:rPr lang="en-GB" sz="5400" b="0" dirty="0"/>
              <a:t>Digital Directory Launch</a:t>
            </a:r>
            <a:endParaRPr lang="en-GB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459CF-B7E1-FCB0-8C6F-557B7FDD3F70}"/>
              </a:ext>
            </a:extLst>
          </p:cNvPr>
          <p:cNvSpPr txBox="1"/>
          <p:nvPr/>
        </p:nvSpPr>
        <p:spPr>
          <a:xfrm>
            <a:off x="2272242" y="1124884"/>
            <a:ext cx="236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2"/>
                </a:solidFill>
              </a:rPr>
              <a:t>In collaboration with</a:t>
            </a: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F7A9938-FC04-4A14-A278-8380DCD7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08" y="1392739"/>
            <a:ext cx="2077824" cy="657734"/>
          </a:xfrm>
          <a:prstGeom prst="rect">
            <a:avLst/>
          </a:prstGeom>
        </p:spPr>
      </p:pic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B2BA0BDC-8BBD-7912-54E1-689EAEAD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4962417" y="106778"/>
            <a:ext cx="2078478" cy="1105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1CCE5-FBEB-5CD6-BD96-589942936A79}"/>
              </a:ext>
            </a:extLst>
          </p:cNvPr>
          <p:cNvSpPr txBox="1"/>
          <p:nvPr/>
        </p:nvSpPr>
        <p:spPr>
          <a:xfrm>
            <a:off x="197675" y="4957884"/>
            <a:ext cx="68432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>
                <a:solidFill>
                  <a:schemeClr val="bg2"/>
                </a:solidFill>
              </a:rPr>
              <a:t>Colette Munroe – NSO Supply Chain Advisor</a:t>
            </a:r>
          </a:p>
          <a:p>
            <a:r>
              <a:rPr lang="en-GB" sz="2800" dirty="0">
                <a:solidFill>
                  <a:schemeClr val="bg2"/>
                </a:solidFill>
              </a:rPr>
              <a:t>Tom Chant – SMI CEO</a:t>
            </a:r>
            <a:endParaRPr lang="en-GB" sz="2800" b="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r>
              <a:rPr lang="en-GB" dirty="0">
                <a:solidFill>
                  <a:schemeClr val="bg2"/>
                </a:solidFill>
              </a:rPr>
              <a:t>October</a:t>
            </a:r>
            <a:r>
              <a:rPr lang="en-GB" b="0" dirty="0">
                <a:solidFill>
                  <a:schemeClr val="bg2"/>
                </a:solidFill>
              </a:rPr>
              <a:t> 2025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DD687-4F6F-58DB-1BFE-9AD18BFFE26D}"/>
              </a:ext>
            </a:extLst>
          </p:cNvPr>
          <p:cNvSpPr txBox="1"/>
          <p:nvPr/>
        </p:nvSpPr>
        <p:spPr>
          <a:xfrm>
            <a:off x="6906324" y="6171684"/>
            <a:ext cx="448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Access the CoE Digital Directory </a:t>
            </a:r>
            <a:r>
              <a:rPr lang="en-GB" b="1" dirty="0"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650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4DB3D66F-A0AD-9861-BF2D-A4282EB64662}"/>
              </a:ext>
            </a:extLst>
          </p:cNvPr>
          <p:cNvSpPr/>
          <p:nvPr/>
        </p:nvSpPr>
        <p:spPr>
          <a:xfrm>
            <a:off x="7892042" y="1099250"/>
            <a:ext cx="4020557" cy="5510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1F72-A17F-5359-207D-B9D2710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48" y="30909"/>
            <a:ext cx="11180330" cy="900257"/>
          </a:xfrm>
        </p:spPr>
        <p:txBody>
          <a:bodyPr/>
          <a:lstStyle/>
          <a:p>
            <a:r>
              <a:rPr lang="en-GB"/>
              <a:t>Centres of Excellence – Community of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4614-67AF-9877-F552-542FF12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10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1F8CF9-B8D2-1417-E406-8A8AC95DF248}"/>
              </a:ext>
            </a:extLst>
          </p:cNvPr>
          <p:cNvSpPr txBox="1"/>
          <p:nvPr/>
        </p:nvSpPr>
        <p:spPr>
          <a:xfrm>
            <a:off x="7988733" y="1134329"/>
            <a:ext cx="354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CoE</a:t>
            </a:r>
            <a:br>
              <a:rPr lang="en-GB" sz="2000" b="1"/>
            </a:br>
            <a:r>
              <a:rPr lang="en-GB" sz="2000" b="1"/>
              <a:t>Community of Practice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2A422-F8B5-1E5C-F18B-768E148D6608}"/>
              </a:ext>
            </a:extLst>
          </p:cNvPr>
          <p:cNvSpPr/>
          <p:nvPr/>
        </p:nvSpPr>
        <p:spPr>
          <a:xfrm>
            <a:off x="8035706" y="5819858"/>
            <a:ext cx="3602272" cy="6796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Act as the communication channel to wider industry &amp; government to provide a mechanism to signpost &amp; increase visibility of CoE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28487-036E-A90B-C6B4-B7AB259C5A5A}"/>
              </a:ext>
            </a:extLst>
          </p:cNvPr>
          <p:cNvSpPr txBox="1"/>
          <p:nvPr/>
        </p:nvSpPr>
        <p:spPr>
          <a:xfrm>
            <a:off x="46859" y="1000489"/>
            <a:ext cx="7865857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1600" dirty="0">
                <a:solidFill>
                  <a:schemeClr val="tx2"/>
                </a:solidFill>
              </a:rPr>
              <a:t>The success of all these efforts will be the </a:t>
            </a:r>
            <a:r>
              <a:rPr lang="en-GB" sz="1600" b="1" dirty="0">
                <a:solidFill>
                  <a:schemeClr val="tx2"/>
                </a:solidFill>
              </a:rPr>
              <a:t>appetite and willingness </a:t>
            </a:r>
            <a:r>
              <a:rPr lang="en-GB" sz="1600" dirty="0">
                <a:solidFill>
                  <a:schemeClr val="tx2"/>
                </a:solidFill>
              </a:rPr>
              <a:t>to engage and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tx2"/>
                </a:solidFill>
              </a:rPr>
              <a:t>build a Centres of Excellence Community of Practice</a:t>
            </a:r>
          </a:p>
          <a:p>
            <a:pPr>
              <a:spcBef>
                <a:spcPts val="300"/>
              </a:spcBef>
            </a:pPr>
            <a:r>
              <a:rPr lang="en-GB" sz="1600" b="1" dirty="0">
                <a:solidFill>
                  <a:schemeClr val="tx2"/>
                </a:solidFill>
              </a:rPr>
              <a:t>Aim: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Create a forum to drive an interactive CoE community of practice and build 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an integrated Centre of Excellence Network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Encourage knowledge sharing, promoting collaborative behaviours &amp; connections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Build industry awareness &amp; collaboration for the use of the CoEs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Act as the communication channel to wider industry and society to provide a mechanism to signpost &amp; increase visibility of CoE opportunities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SMI will lead the co-ordination of the Community of Practice with NSO sponsoring the endeavour</a:t>
            </a:r>
          </a:p>
          <a:p>
            <a:pPr>
              <a:spcBef>
                <a:spcPts val="3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r>
              <a:rPr lang="en-GB" sz="1600" b="1" dirty="0">
                <a:solidFill>
                  <a:schemeClr val="tx2"/>
                </a:solidFill>
              </a:rPr>
              <a:t>Profile &amp; Promotion: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Establish on-line CoE Quarterly Forums for CoEs/Industry/Academia/Government to join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Run events nationally with COEs presenting to industry and government to build awareness and collaboration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Centres of Excellences can pitch their expertise; industry can bring their help needed /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call to action requests to the table and introductions can be made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COE collaborative marketing (LinkedIn primary focus)</a:t>
            </a:r>
          </a:p>
        </p:txBody>
      </p:sp>
      <p:pic>
        <p:nvPicPr>
          <p:cNvPr id="3" name="Graphic 2" descr="Customer review outline">
            <a:extLst>
              <a:ext uri="{FF2B5EF4-FFF2-40B4-BE49-F238E27FC236}">
                <a16:creationId xmlns:a16="http://schemas.microsoft.com/office/drawing/2014/main" id="{2F3BF752-4507-65A6-A73D-D61FF0F4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574" y="2245922"/>
            <a:ext cx="1032463" cy="1032463"/>
          </a:xfrm>
          <a:prstGeom prst="rect">
            <a:avLst/>
          </a:prstGeom>
        </p:spPr>
      </p:pic>
      <p:pic>
        <p:nvPicPr>
          <p:cNvPr id="4" name="Graphic 3" descr="Network outline">
            <a:extLst>
              <a:ext uri="{FF2B5EF4-FFF2-40B4-BE49-F238E27FC236}">
                <a16:creationId xmlns:a16="http://schemas.microsoft.com/office/drawing/2014/main" id="{FC2985E4-22CE-068C-FCB9-1DA3C8F24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1018" y="3021040"/>
            <a:ext cx="1573056" cy="1573056"/>
          </a:xfrm>
          <a:prstGeom prst="rect">
            <a:avLst/>
          </a:prstGeom>
        </p:spPr>
      </p:pic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F870BB41-9C9C-D6A1-56FB-BDAC3AECF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3791" y="1864070"/>
            <a:ext cx="1151646" cy="1151646"/>
          </a:xfrm>
          <a:prstGeom prst="rect">
            <a:avLst/>
          </a:prstGeom>
        </p:spPr>
      </p:pic>
      <p:pic>
        <p:nvPicPr>
          <p:cNvPr id="10" name="Graphic 9" descr="Cheers outline">
            <a:extLst>
              <a:ext uri="{FF2B5EF4-FFF2-40B4-BE49-F238E27FC236}">
                <a16:creationId xmlns:a16="http://schemas.microsoft.com/office/drawing/2014/main" id="{999311F6-D920-1618-F1C5-13B3E1CD6C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40297" y="4696672"/>
            <a:ext cx="1074257" cy="1074257"/>
          </a:xfrm>
          <a:prstGeom prst="rect">
            <a:avLst/>
          </a:prstGeom>
        </p:spPr>
      </p:pic>
      <p:pic>
        <p:nvPicPr>
          <p:cNvPr id="11" name="Graphic 10" descr="Handshake outline">
            <a:extLst>
              <a:ext uri="{FF2B5EF4-FFF2-40B4-BE49-F238E27FC236}">
                <a16:creationId xmlns:a16="http://schemas.microsoft.com/office/drawing/2014/main" id="{8427654F-B434-3CE8-D5D8-6BD0909E1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73282" y="3340266"/>
            <a:ext cx="968037" cy="968037"/>
          </a:xfrm>
          <a:prstGeom prst="rect">
            <a:avLst/>
          </a:prstGeom>
        </p:spPr>
      </p:pic>
      <p:pic>
        <p:nvPicPr>
          <p:cNvPr id="13" name="Graphic 12" descr="Share with solid fill">
            <a:extLst>
              <a:ext uri="{FF2B5EF4-FFF2-40B4-BE49-F238E27FC236}">
                <a16:creationId xmlns:a16="http://schemas.microsoft.com/office/drawing/2014/main" id="{944A3DF0-BB03-B2C7-80FA-1F8F96A230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1835" y="4314696"/>
            <a:ext cx="914400" cy="914400"/>
          </a:xfrm>
          <a:prstGeom prst="rect">
            <a:avLst/>
          </a:prstGeom>
        </p:spPr>
      </p:pic>
      <p:pic>
        <p:nvPicPr>
          <p:cNvPr id="14" name="Graphic 13" descr="Meeting outline">
            <a:extLst>
              <a:ext uri="{FF2B5EF4-FFF2-40B4-BE49-F238E27FC236}">
                <a16:creationId xmlns:a16="http://schemas.microsoft.com/office/drawing/2014/main" id="{7E3854E9-DB5A-B22B-A2B2-01F9B6274B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12821" y="2676157"/>
            <a:ext cx="989605" cy="989605"/>
          </a:xfrm>
          <a:prstGeom prst="rect">
            <a:avLst/>
          </a:prstGeom>
        </p:spPr>
      </p:pic>
      <p:pic>
        <p:nvPicPr>
          <p:cNvPr id="15" name="Graphic 14" descr="Connections with solid fill">
            <a:extLst>
              <a:ext uri="{FF2B5EF4-FFF2-40B4-BE49-F238E27FC236}">
                <a16:creationId xmlns:a16="http://schemas.microsoft.com/office/drawing/2014/main" id="{859C57CB-0E67-B4C2-E410-E08348B03E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92052" y="3779008"/>
            <a:ext cx="1152389" cy="1152389"/>
          </a:xfrm>
          <a:prstGeom prst="rect">
            <a:avLst/>
          </a:prstGeom>
        </p:spPr>
      </p:pic>
      <p:pic>
        <p:nvPicPr>
          <p:cNvPr id="16" name="Graphic 15" descr="Volume with solid fill">
            <a:extLst>
              <a:ext uri="{FF2B5EF4-FFF2-40B4-BE49-F238E27FC236}">
                <a16:creationId xmlns:a16="http://schemas.microsoft.com/office/drawing/2014/main" id="{FAADA5F4-FA35-6309-8875-258DB81616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2843" y="2191138"/>
            <a:ext cx="560776" cy="560776"/>
          </a:xfrm>
          <a:prstGeom prst="rect">
            <a:avLst/>
          </a:prstGeom>
        </p:spPr>
      </p:pic>
      <p:pic>
        <p:nvPicPr>
          <p:cNvPr id="17" name="Graphic 16" descr="Handshake with solid fill">
            <a:extLst>
              <a:ext uri="{FF2B5EF4-FFF2-40B4-BE49-F238E27FC236}">
                <a16:creationId xmlns:a16="http://schemas.microsoft.com/office/drawing/2014/main" id="{BC36883F-A124-C1ED-7F3D-9778CA2E58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56210" y="4809187"/>
            <a:ext cx="806793" cy="7990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950343-A519-75D0-ECC5-EBF2DC7C6964}"/>
              </a:ext>
            </a:extLst>
          </p:cNvPr>
          <p:cNvSpPr txBox="1"/>
          <p:nvPr/>
        </p:nvSpPr>
        <p:spPr>
          <a:xfrm>
            <a:off x="9209483" y="522435"/>
            <a:ext cx="170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In collaboration with</a:t>
            </a:r>
          </a:p>
        </p:txBody>
      </p:sp>
      <p:pic>
        <p:nvPicPr>
          <p:cNvPr id="20" name="Picture 19" descr="A logo with white text&#10;&#10;AI-generated content may be incorrect.">
            <a:extLst>
              <a:ext uri="{FF2B5EF4-FFF2-40B4-BE49-F238E27FC236}">
                <a16:creationId xmlns:a16="http://schemas.microsoft.com/office/drawing/2014/main" id="{CBAFB4A1-5655-75F6-8C64-26733C4F03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10761380" y="249136"/>
            <a:ext cx="1412543" cy="7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12BA-E262-8FC6-D113-739B23A6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Centres of Excellence - Principles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53D10-FBCD-EEF5-2632-E33AB1FA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786C70-355D-D6AF-2184-062E448478AD}"/>
              </a:ext>
            </a:extLst>
          </p:cNvPr>
          <p:cNvSpPr/>
          <p:nvPr/>
        </p:nvSpPr>
        <p:spPr>
          <a:xfrm>
            <a:off x="8175598" y="4548406"/>
            <a:ext cx="3811425" cy="17251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12E554-0D2A-F5D5-4727-1851F71F68D2}"/>
              </a:ext>
            </a:extLst>
          </p:cNvPr>
          <p:cNvSpPr/>
          <p:nvPr/>
        </p:nvSpPr>
        <p:spPr>
          <a:xfrm>
            <a:off x="4319552" y="4556791"/>
            <a:ext cx="3649236" cy="170807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DBBB15-30AD-DE6B-C0BF-B656BA47E671}"/>
              </a:ext>
            </a:extLst>
          </p:cNvPr>
          <p:cNvSpPr/>
          <p:nvPr/>
        </p:nvSpPr>
        <p:spPr>
          <a:xfrm>
            <a:off x="80723" y="4581632"/>
            <a:ext cx="3649236" cy="168323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1F865D-9BE8-8AD3-FA56-119A2D1048C1}"/>
              </a:ext>
            </a:extLst>
          </p:cNvPr>
          <p:cNvSpPr/>
          <p:nvPr/>
        </p:nvSpPr>
        <p:spPr>
          <a:xfrm>
            <a:off x="8115964" y="2070727"/>
            <a:ext cx="3925801" cy="158923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BE6CD0-2B6D-5424-33DF-EEEB7CCE5425}"/>
              </a:ext>
            </a:extLst>
          </p:cNvPr>
          <p:cNvSpPr/>
          <p:nvPr/>
        </p:nvSpPr>
        <p:spPr>
          <a:xfrm>
            <a:off x="4192421" y="2083069"/>
            <a:ext cx="3649236" cy="15671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63AD24-3AC3-6D84-8E67-37662C861A30}"/>
              </a:ext>
            </a:extLst>
          </p:cNvPr>
          <p:cNvSpPr/>
          <p:nvPr/>
        </p:nvSpPr>
        <p:spPr>
          <a:xfrm>
            <a:off x="80723" y="2059467"/>
            <a:ext cx="3649236" cy="157436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39376-8C64-451B-4BAB-E8071061C5BD}"/>
              </a:ext>
            </a:extLst>
          </p:cNvPr>
          <p:cNvSpPr txBox="1"/>
          <p:nvPr/>
        </p:nvSpPr>
        <p:spPr>
          <a:xfrm>
            <a:off x="8200422" y="2107455"/>
            <a:ext cx="3785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>
                <a:solidFill>
                  <a:schemeClr val="tx2"/>
                </a:solidFill>
                <a:latin typeface="Gill Sans MT" panose="020B0502020104020203" pitchFamily="34" charset="0"/>
              </a:rPr>
              <a:t>LEVERAGE UK INNOVATION</a:t>
            </a:r>
          </a:p>
          <a:p>
            <a:pPr algn="ctr"/>
            <a:r>
              <a:rPr lang="en-GB" sz="1600">
                <a:solidFill>
                  <a:schemeClr val="tx2"/>
                </a:solidFill>
                <a:latin typeface="Gill Sans MT" panose="020B0502020104020203" pitchFamily="34" charset="0"/>
              </a:rPr>
              <a:t>Strengthen and maximise the UK offer to deliver innovative solutions.</a:t>
            </a:r>
          </a:p>
          <a:p>
            <a:pPr algn="ctr"/>
            <a:r>
              <a:rPr lang="en-GB" sz="1600">
                <a:solidFill>
                  <a:schemeClr val="tx2"/>
                </a:solidFill>
                <a:latin typeface="Gill Sans MT" panose="020B0502020104020203" pitchFamily="34" charset="0"/>
              </a:rPr>
              <a:t>Build on UK investment in both the Shipbuilding Enterprise and cross-sector innovation capability.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C39DD-A5CD-11FF-6BB5-1915AD3367E9}"/>
              </a:ext>
            </a:extLst>
          </p:cNvPr>
          <p:cNvSpPr txBox="1"/>
          <p:nvPr/>
        </p:nvSpPr>
        <p:spPr>
          <a:xfrm>
            <a:off x="4097354" y="2092447"/>
            <a:ext cx="3649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tx2"/>
                </a:solidFill>
                <a:latin typeface="Gill Sans MT" panose="020B0502020104020203" pitchFamily="34" charset="0"/>
              </a:rPr>
              <a:t>LEVERAGE INCUMBENT STRENGTHS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Build on the UK’s capabilities while moving towards in-country provision vs strategic needs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2D6CE-C020-D47F-0279-AFA10A870670}"/>
              </a:ext>
            </a:extLst>
          </p:cNvPr>
          <p:cNvSpPr txBox="1"/>
          <p:nvPr/>
        </p:nvSpPr>
        <p:spPr>
          <a:xfrm>
            <a:off x="0" y="2085594"/>
            <a:ext cx="364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tx2"/>
                </a:solidFill>
                <a:latin typeface="Gill Sans MT" panose="020B0502020104020203" pitchFamily="34" charset="0"/>
              </a:rPr>
              <a:t>VISIBILITY OF NATIONAL CAPABILITY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Provide an informed alignment of </a:t>
            </a:r>
            <a:b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industry </a:t>
            </a:r>
            <a:r>
              <a:rPr lang="en-GB" sz="1600" dirty="0">
                <a:latin typeface="Gill Sans MT" panose="020B0502020104020203" pitchFamily="34" charset="0"/>
              </a:rPr>
              <a:t>needs with existing </a:t>
            </a:r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Centres of Excellence through a CoE Digital Directory</a:t>
            </a:r>
          </a:p>
        </p:txBody>
      </p:sp>
      <p:pic>
        <p:nvPicPr>
          <p:cNvPr id="15" name="Graphic 14" descr="Eye">
            <a:extLst>
              <a:ext uri="{FF2B5EF4-FFF2-40B4-BE49-F238E27FC236}">
                <a16:creationId xmlns:a16="http://schemas.microsoft.com/office/drawing/2014/main" id="{ABD33836-046B-D7C1-48DD-0A9542BB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740" y="1135927"/>
            <a:ext cx="914400" cy="914400"/>
          </a:xfrm>
          <a:prstGeom prst="rect">
            <a:avLst/>
          </a:prstGeom>
        </p:spPr>
      </p:pic>
      <p:pic>
        <p:nvPicPr>
          <p:cNvPr id="16" name="Graphic 15" descr="Muscular arm">
            <a:extLst>
              <a:ext uri="{FF2B5EF4-FFF2-40B4-BE49-F238E27FC236}">
                <a16:creationId xmlns:a16="http://schemas.microsoft.com/office/drawing/2014/main" id="{FBE55D8C-8AEC-6E4A-B1DE-4E4AD8282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7195" y="1178047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22BD45-943C-C6E5-8E51-D918FBC236A8}"/>
              </a:ext>
            </a:extLst>
          </p:cNvPr>
          <p:cNvSpPr txBox="1"/>
          <p:nvPr/>
        </p:nvSpPr>
        <p:spPr>
          <a:xfrm>
            <a:off x="5661619" y="3907891"/>
            <a:ext cx="119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70C0"/>
                </a:solidFill>
                <a:latin typeface="Arial Narrow" panose="020B0606020202030204" pitchFamily="34" charset="0"/>
              </a:rPr>
              <a:t>1+1&gt;2</a:t>
            </a:r>
          </a:p>
        </p:txBody>
      </p:sp>
      <p:pic>
        <p:nvPicPr>
          <p:cNvPr id="18" name="Graphic 17" descr="Handshake">
            <a:extLst>
              <a:ext uri="{FF2B5EF4-FFF2-40B4-BE49-F238E27FC236}">
                <a16:creationId xmlns:a16="http://schemas.microsoft.com/office/drawing/2014/main" id="{BDFD0CA2-DC6D-860C-AD55-C622C52A7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9079" y="3659961"/>
            <a:ext cx="1079762" cy="1079762"/>
          </a:xfrm>
          <a:prstGeom prst="rect">
            <a:avLst/>
          </a:prstGeom>
        </p:spPr>
      </p:pic>
      <p:pic>
        <p:nvPicPr>
          <p:cNvPr id="19" name="Graphic 18" descr="Playbook">
            <a:extLst>
              <a:ext uri="{FF2B5EF4-FFF2-40B4-BE49-F238E27FC236}">
                <a16:creationId xmlns:a16="http://schemas.microsoft.com/office/drawing/2014/main" id="{01AECA7A-33DC-600F-ACAB-3AC9BDBD88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1583" y="365996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94B39D-2A45-66FC-9CFB-EB0F0B1FCB2E}"/>
              </a:ext>
            </a:extLst>
          </p:cNvPr>
          <p:cNvSpPr txBox="1"/>
          <p:nvPr/>
        </p:nvSpPr>
        <p:spPr>
          <a:xfrm>
            <a:off x="4235057" y="4574361"/>
            <a:ext cx="364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tx2"/>
                </a:solidFill>
                <a:latin typeface="Gill Sans MT" panose="020B0502020104020203" pitchFamily="34" charset="0"/>
              </a:rPr>
              <a:t>AVOID DUPLICATION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Make use of the existing landscape of established Centres of Excellence. </a:t>
            </a:r>
            <a:b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GB" sz="1600" dirty="0">
                <a:solidFill>
                  <a:schemeClr val="tx2"/>
                </a:solidFill>
                <a:latin typeface="Gill Sans MT" panose="020B0502020104020203" pitchFamily="34" charset="0"/>
              </a:rPr>
              <a:t>Concentrate efforts on aligning the UK landscape with the strategic needs of the national shipbuilding enterprise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D0EEC-5F6E-9F0B-13A0-0674527F95D4}"/>
              </a:ext>
            </a:extLst>
          </p:cNvPr>
          <p:cNvSpPr txBox="1"/>
          <p:nvPr/>
        </p:nvSpPr>
        <p:spPr>
          <a:xfrm>
            <a:off x="8175086" y="4600358"/>
            <a:ext cx="38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>
                <a:solidFill>
                  <a:schemeClr val="tx2"/>
                </a:solidFill>
                <a:latin typeface="Gill Sans MT" panose="020B0502020104020203" pitchFamily="34" charset="0"/>
              </a:rPr>
              <a:t>A COLLABORATIVE APPROACH</a:t>
            </a:r>
          </a:p>
          <a:p>
            <a:pPr algn="ctr"/>
            <a:r>
              <a:rPr lang="en-GB" sz="1600">
                <a:solidFill>
                  <a:schemeClr val="tx2"/>
                </a:solidFill>
                <a:latin typeface="Gill Sans MT" panose="020B0502020104020203" pitchFamily="34" charset="0"/>
              </a:rPr>
              <a:t>Highlight the opportunities available to connect the Shipbuilding Enterprise community together.  Build new linking mechanisms to demonstrate added value from collaboration &amp; enhance opportunities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97E096-7A90-84FA-1063-0069D2941F86}"/>
              </a:ext>
            </a:extLst>
          </p:cNvPr>
          <p:cNvSpPr txBox="1"/>
          <p:nvPr/>
        </p:nvSpPr>
        <p:spPr>
          <a:xfrm>
            <a:off x="146815" y="4721333"/>
            <a:ext cx="364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>
                <a:solidFill>
                  <a:schemeClr val="tx2"/>
                </a:solidFill>
                <a:latin typeface="Gill Sans MT" panose="020B0502020104020203" pitchFamily="34" charset="0"/>
              </a:rPr>
              <a:t>A CONSISTENT PLAYBOOK</a:t>
            </a:r>
          </a:p>
          <a:p>
            <a:pPr algn="ctr"/>
            <a:r>
              <a:rPr lang="en-GB" sz="1600">
                <a:solidFill>
                  <a:schemeClr val="tx2"/>
                </a:solidFill>
                <a:latin typeface="Gill Sans MT" panose="020B0502020104020203" pitchFamily="34" charset="0"/>
              </a:rPr>
              <a:t>Provide transparent, clear and concise guidance on creating part of the shipbuilding enterprise Centres of Excellence network, how to develop, and how to operate.</a:t>
            </a:r>
          </a:p>
        </p:txBody>
      </p:sp>
      <p:pic>
        <p:nvPicPr>
          <p:cNvPr id="23" name="Graphic 22" descr="Lightbulb and gear">
            <a:extLst>
              <a:ext uri="{FF2B5EF4-FFF2-40B4-BE49-F238E27FC236}">
                <a16:creationId xmlns:a16="http://schemas.microsoft.com/office/drawing/2014/main" id="{263D0429-19AC-2733-9DF9-B67DD4666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9447" y="1042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11B3-0A4C-074B-E190-C5763102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Excellence – Benefits Perspectives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C336B-6B4B-F1DC-EB9E-89104DC8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7AE0BF-14B0-8142-75A9-F31DF7AEA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080347"/>
              </p:ext>
            </p:extLst>
          </p:nvPr>
        </p:nvGraphicFramePr>
        <p:xfrm>
          <a:off x="2606168" y="750637"/>
          <a:ext cx="7325574" cy="457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B63B0F-F7CD-A5CB-B12E-90298C97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5" y="1037083"/>
            <a:ext cx="4399003" cy="3095224"/>
          </a:xfrm>
        </p:spPr>
        <p:txBody>
          <a:bodyPr/>
          <a:lstStyle/>
          <a:p>
            <a:r>
              <a:rPr lang="en-GB" sz="1800" dirty="0"/>
              <a:t>Industry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Build a better awareness of knowing what 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Centres of Excellence exist</a:t>
            </a:r>
            <a:endParaRPr lang="en-GB" sz="1600" b="0" strike="sngStrike" dirty="0">
              <a:solidFill>
                <a:srgbClr val="FF0000"/>
              </a:solidFill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Get help on challenges to be resolved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Encourage collaboration between 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industry &amp; Centres of Excellence to 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work towards shared outcomes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SMEs to larger organisations work in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collaboration with CoEs to help solve challenges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Identify what Industry wants out of a Centre of Excellence to meet the Shipbuilding Enterprise needs​, now &amp; the future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83053F-5EF8-B3EB-D17D-37C70179590A}"/>
              </a:ext>
            </a:extLst>
          </p:cNvPr>
          <p:cNvSpPr txBox="1">
            <a:spLocks/>
          </p:cNvSpPr>
          <p:nvPr/>
        </p:nvSpPr>
        <p:spPr>
          <a:xfrm>
            <a:off x="8607385" y="1229636"/>
            <a:ext cx="3448594" cy="309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1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5pPr>
            <a:lvl6pPr marL="921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Centres of  Excellence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/>
              <a:t>Share best practice &amp; lessons learned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/>
              <a:t>Encourage further collaboration, </a:t>
            </a:r>
            <a:br>
              <a:rPr lang="en-GB" sz="1600" b="0"/>
            </a:br>
            <a:r>
              <a:rPr lang="en-GB" sz="1600" b="0"/>
              <a:t>connections &amp; knowledge sharing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/>
              <a:t>Identify linkages, synergies, common challenges, opportunities between</a:t>
            </a:r>
            <a:br>
              <a:rPr lang="en-GB" sz="1600" b="0"/>
            </a:br>
            <a:r>
              <a:rPr lang="en-GB" sz="1600" b="0"/>
              <a:t>Centres of Excellence &amp;/or Industry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/>
              <a:t>Enhance growth and impact of</a:t>
            </a:r>
            <a:br>
              <a:rPr lang="en-GB" sz="1600" b="0"/>
            </a:br>
            <a:r>
              <a:rPr lang="en-GB" sz="1600" b="0"/>
              <a:t>Centres of Excellence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b="0"/>
              <a:t>Provide support to encourage future development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400" b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7BD39A-CB22-2AFB-41C6-5930924DAEE0}"/>
              </a:ext>
            </a:extLst>
          </p:cNvPr>
          <p:cNvSpPr txBox="1">
            <a:spLocks/>
          </p:cNvSpPr>
          <p:nvPr/>
        </p:nvSpPr>
        <p:spPr>
          <a:xfrm>
            <a:off x="215807" y="4569872"/>
            <a:ext cx="11514268" cy="2143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1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5pPr>
            <a:lvl6pPr marL="921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2"/>
                </a:solidFill>
              </a:rPr>
              <a:t>Government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Build knowledge and awareness to help guide policies 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through a collaborative approach by identifying relevant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trends and drivers to inform direction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Provide support mechanisms to Centres of Excellence / Industry to encourage growth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Better understand demand from Centres of Excellence, Industry, Government Bodies &amp; Customers</a:t>
            </a:r>
            <a:br>
              <a:rPr lang="en-GB" sz="1600" b="0" dirty="0">
                <a:solidFill>
                  <a:schemeClr val="tx2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to identify gaps/future opportunities for the UK Shipbuilding Enterprise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Maximise cross-sector engagement to support a joint national endeavour</a:t>
            </a:r>
          </a:p>
        </p:txBody>
      </p:sp>
    </p:spTree>
    <p:extLst>
      <p:ext uri="{BB962C8B-B14F-4D97-AF65-F5344CB8AC3E}">
        <p14:creationId xmlns:p14="http://schemas.microsoft.com/office/powerpoint/2010/main" val="100466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CAAC5-76AC-7C57-056C-3B570229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F4AC-5C61-DF91-0D79-8C770BDA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Excellence –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F402A-B444-D56E-8254-7BC55767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2</a:t>
            </a:fld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52F1E76-E680-BC58-5743-9B1E40C40C80}"/>
              </a:ext>
            </a:extLst>
          </p:cNvPr>
          <p:cNvSpPr/>
          <p:nvPr/>
        </p:nvSpPr>
        <p:spPr>
          <a:xfrm>
            <a:off x="265814" y="1039509"/>
            <a:ext cx="11699363" cy="1544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66AD4-B31B-B161-5C26-EDFFF212E41E}"/>
              </a:ext>
            </a:extLst>
          </p:cNvPr>
          <p:cNvSpPr txBox="1"/>
          <p:nvPr/>
        </p:nvSpPr>
        <p:spPr>
          <a:xfrm>
            <a:off x="362582" y="1039509"/>
            <a:ext cx="11602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dirty="0">
                <a:solidFill>
                  <a:srgbClr val="000000"/>
                </a:solidFill>
                <a:cs typeface="Arial" panose="020B0604020202020204" pitchFamily="34" charset="0"/>
              </a:rPr>
              <a:t>STRAPLINE:  </a:t>
            </a:r>
          </a:p>
          <a:p>
            <a:pPr fontAlgn="base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This Centres of Excellence (CoE) initiative is designed to strengthen the UK Shipbuilding Enterprise by: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increasing visibility of existing national capabilities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reducing duplication of effort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fostering collaboration between industry, government, and academia. </a:t>
            </a:r>
          </a:p>
          <a:p>
            <a:pPr fontAlgn="base"/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It aims to connect organisations, share best practice, and encourage innovation to address strategic challenges and maximise UK content</a:t>
            </a:r>
            <a:endParaRPr lang="en-GB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99A290-5489-44FA-5326-749A3E0065F8}"/>
              </a:ext>
            </a:extLst>
          </p:cNvPr>
          <p:cNvSpPr/>
          <p:nvPr/>
        </p:nvSpPr>
        <p:spPr>
          <a:xfrm>
            <a:off x="265814" y="3930727"/>
            <a:ext cx="11699363" cy="268758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AB310E-F857-FE46-1AE5-A8B4AF8C156C}"/>
              </a:ext>
            </a:extLst>
          </p:cNvPr>
          <p:cNvSpPr txBox="1"/>
          <p:nvPr/>
        </p:nvSpPr>
        <p:spPr>
          <a:xfrm>
            <a:off x="333044" y="4019862"/>
            <a:ext cx="11479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dirty="0">
                <a:solidFill>
                  <a:srgbClr val="000000"/>
                </a:solidFill>
                <a:cs typeface="Arial" panose="020B0604020202020204" pitchFamily="34" charset="0"/>
              </a:rPr>
              <a:t>BACKGROUND: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The UK Shipbuilding Enterprise has a wealth of expertise and best practice, but it is recognised that there is a need to understand where there are further opportunities for collaboration around Centres of Excellence (CoE) to deliver benefits.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0000"/>
                </a:solidFill>
                <a:cs typeface="Arial" panose="020B0604020202020204" pitchFamily="34" charset="0"/>
              </a:rPr>
              <a:t>If you are not in the world of Centres of Excellence, it is hard from an industry point of view to understand what exists.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To this end, a Centres of Excellence Task and Finish Group was formed.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The Task and Finish Group was sponsored by the Shipbuilding Enterprise for Growth (SEG) forum.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The Task and Finish Group comprised of a breadth of Industry representatives across the Shipbuilding Enterprise; led by Industry – for Industry.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Arial" panose="020B0604020202020204" pitchFamily="34" charset="0"/>
              </a:rPr>
              <a:t>Engagement took place with industry with a number of recommendations made - one of which was to gain a better understanding of existing Centres of Excellence.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09EC84-0CAD-569B-B2DB-FE87B80A2201}"/>
              </a:ext>
            </a:extLst>
          </p:cNvPr>
          <p:cNvSpPr/>
          <p:nvPr/>
        </p:nvSpPr>
        <p:spPr>
          <a:xfrm>
            <a:off x="265814" y="2685097"/>
            <a:ext cx="11699363" cy="116635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64B07C-C28C-371E-2876-9760148B8AE2}"/>
              </a:ext>
            </a:extLst>
          </p:cNvPr>
          <p:cNvSpPr txBox="1"/>
          <p:nvPr/>
        </p:nvSpPr>
        <p:spPr>
          <a:xfrm>
            <a:off x="357207" y="2774232"/>
            <a:ext cx="1133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dirty="0">
                <a:solidFill>
                  <a:srgbClr val="000000"/>
                </a:solidFill>
                <a:cs typeface="Arial" panose="020B0604020202020204" pitchFamily="34" charset="0"/>
              </a:rPr>
              <a:t>VISION:  </a:t>
            </a:r>
          </a:p>
          <a:p>
            <a:pPr marL="285750" lvl="0" indent="-285750" fontAlgn="base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The vision for this work is to </a:t>
            </a:r>
            <a:r>
              <a:rPr lang="en-GB" sz="1600" b="1" dirty="0"/>
              <a:t>‘cultivate a strong community of practice between Centres of Excellence, Industry &amp; Government to maximise </a:t>
            </a:r>
            <a:r>
              <a:rPr lang="en-GB" sz="1600" b="1" dirty="0">
                <a:solidFill>
                  <a:schemeClr val="tx2"/>
                </a:solidFill>
              </a:rPr>
              <a:t>opportunities across the UK Shipbuilding Enterprise’</a:t>
            </a:r>
          </a:p>
          <a:p>
            <a:pPr marL="285750" lvl="0" indent="-285750" fontAlgn="base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2"/>
                </a:solidFill>
              </a:rPr>
              <a:t>Help connect industry with Centres of Excellence</a:t>
            </a:r>
            <a:endParaRPr lang="en-GB"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3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9645-D069-FCBF-B619-3C797BAF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Excellence – Aims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B003D-DDAE-D8EE-18B8-9085C0A2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3</a:t>
            </a:fld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C65241-ED7A-CFD1-5B5A-3301F625581C}"/>
              </a:ext>
            </a:extLst>
          </p:cNvPr>
          <p:cNvSpPr/>
          <p:nvPr/>
        </p:nvSpPr>
        <p:spPr>
          <a:xfrm>
            <a:off x="844588" y="1087135"/>
            <a:ext cx="9990968" cy="50122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BE0CD-2F1C-9352-55D1-FD1BBD96EF29}"/>
              </a:ext>
            </a:extLst>
          </p:cNvPr>
          <p:cNvSpPr/>
          <p:nvPr/>
        </p:nvSpPr>
        <p:spPr>
          <a:xfrm>
            <a:off x="844587" y="1588358"/>
            <a:ext cx="9990969" cy="501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974F1-25AE-5178-F2F3-5D6A27206022}"/>
              </a:ext>
            </a:extLst>
          </p:cNvPr>
          <p:cNvSpPr txBox="1">
            <a:spLocks/>
          </p:cNvSpPr>
          <p:nvPr/>
        </p:nvSpPr>
        <p:spPr>
          <a:xfrm>
            <a:off x="990900" y="1574956"/>
            <a:ext cx="9433864" cy="614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1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2pPr>
            <a:lvl3pPr marL="230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3pPr>
            <a:lvl4pPr marL="460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4pPr>
            <a:lvl5pPr marL="691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5pPr>
            <a:lvl6pPr marL="921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295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1500">
                <a:solidFill>
                  <a:schemeClr val="tx1"/>
                </a:solidFill>
              </a:rPr>
              <a:t>Cultivate a strong community of practice between Centres of Excellence (CoE), Industry &amp; Government to maximise opportunities across the UK Shipbuilding Enterprise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F8A83-CEA4-7E88-3CA6-54EA6C921CF6}"/>
              </a:ext>
            </a:extLst>
          </p:cNvPr>
          <p:cNvSpPr txBox="1"/>
          <p:nvPr/>
        </p:nvSpPr>
        <p:spPr>
          <a:xfrm>
            <a:off x="5202690" y="1198949"/>
            <a:ext cx="14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F99A31-5312-513D-5C2C-740B250A1175}"/>
              </a:ext>
            </a:extLst>
          </p:cNvPr>
          <p:cNvSpPr/>
          <p:nvPr/>
        </p:nvSpPr>
        <p:spPr>
          <a:xfrm>
            <a:off x="857240" y="2141259"/>
            <a:ext cx="9990971" cy="16325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6DDD85-EF30-78BD-DC97-3860CCCE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793" y="2458768"/>
            <a:ext cx="9617864" cy="1460888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Provide Industry with a mechanism to increase visibility of what CoE capabilities exist which can support the development &amp; signposting of collaboration opportunities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Provide a best practice guide for CoE engagement across UK Shipbuilding Enterprise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5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Drive an interactive CoE community of practice, encourage knowledge sharing, promoting </a:t>
            </a:r>
            <a:r>
              <a:rPr lang="en-GB" sz="1500" dirty="0">
                <a:solidFill>
                  <a:schemeClr val="tx2"/>
                </a:solidFill>
              </a:rPr>
              <a:t>collaborative behaviours &amp; connections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ED3F1-EC55-9B5A-BDF0-76750714C346}"/>
              </a:ext>
            </a:extLst>
          </p:cNvPr>
          <p:cNvSpPr txBox="1"/>
          <p:nvPr/>
        </p:nvSpPr>
        <p:spPr>
          <a:xfrm>
            <a:off x="5531832" y="2141260"/>
            <a:ext cx="8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AIM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BBED8-619A-10AF-D383-E8B4C63DBEC5}"/>
              </a:ext>
            </a:extLst>
          </p:cNvPr>
          <p:cNvSpPr/>
          <p:nvPr/>
        </p:nvSpPr>
        <p:spPr>
          <a:xfrm>
            <a:off x="857895" y="4957344"/>
            <a:ext cx="9990970" cy="1795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F11CE9-F0D8-FCE6-0B71-3B4D47A1653C}"/>
              </a:ext>
            </a:extLst>
          </p:cNvPr>
          <p:cNvSpPr txBox="1"/>
          <p:nvPr/>
        </p:nvSpPr>
        <p:spPr>
          <a:xfrm>
            <a:off x="3787196" y="4983217"/>
            <a:ext cx="46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KEY DELIVERABLE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828F5-301B-6653-AC59-3D59FE2796C5}"/>
              </a:ext>
            </a:extLst>
          </p:cNvPr>
          <p:cNvSpPr/>
          <p:nvPr/>
        </p:nvSpPr>
        <p:spPr>
          <a:xfrm>
            <a:off x="3604042" y="5393796"/>
            <a:ext cx="2128407" cy="1267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Develop a </a:t>
            </a:r>
            <a:r>
              <a:rPr lang="en-GB" sz="1400" b="1" dirty="0">
                <a:solidFill>
                  <a:schemeClr val="tx2"/>
                </a:solidFill>
              </a:rPr>
              <a:t>CoE Playbook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to provide a best practice guide to maximise engagement across the shipbuilding enterprise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7FEB49-B69A-40E2-7AF5-0C779B7883B3}"/>
              </a:ext>
            </a:extLst>
          </p:cNvPr>
          <p:cNvSpPr/>
          <p:nvPr/>
        </p:nvSpPr>
        <p:spPr>
          <a:xfrm>
            <a:off x="5968446" y="5376981"/>
            <a:ext cx="2420523" cy="1278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Develop an integrated</a:t>
            </a:r>
            <a:br>
              <a:rPr lang="en-GB" sz="1400"/>
            </a:br>
            <a:r>
              <a:rPr lang="en-GB" sz="1400" b="1"/>
              <a:t>CoE Community of Practice </a:t>
            </a:r>
            <a:r>
              <a:rPr lang="en-GB" sz="1400"/>
              <a:t>network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26BC75-D34E-ED6C-63EE-5EE1436329C3}"/>
              </a:ext>
            </a:extLst>
          </p:cNvPr>
          <p:cNvSpPr/>
          <p:nvPr/>
        </p:nvSpPr>
        <p:spPr>
          <a:xfrm>
            <a:off x="990900" y="5393796"/>
            <a:ext cx="2420523" cy="1267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Develop an accessible, on-line, curated </a:t>
            </a:r>
            <a:r>
              <a:rPr lang="en-GB" sz="1400" b="1" dirty="0"/>
              <a:t>CoE Digital Directory </a:t>
            </a:r>
            <a:r>
              <a:rPr lang="en-GB" sz="1400" dirty="0"/>
              <a:t>of existing UK Shipbuilding Enterprise CoEs</a:t>
            </a:r>
            <a:endParaRPr lang="en-GB" sz="1400" strike="sngStrike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82EB6-635D-A6FF-F29E-4171F8A3F29F}"/>
              </a:ext>
            </a:extLst>
          </p:cNvPr>
          <p:cNvSpPr/>
          <p:nvPr/>
        </p:nvSpPr>
        <p:spPr>
          <a:xfrm>
            <a:off x="857894" y="3825489"/>
            <a:ext cx="9990971" cy="1082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66945-86C1-4948-3F2D-D0B467ACD6C8}"/>
              </a:ext>
            </a:extLst>
          </p:cNvPr>
          <p:cNvSpPr txBox="1"/>
          <p:nvPr/>
        </p:nvSpPr>
        <p:spPr>
          <a:xfrm>
            <a:off x="878769" y="4118030"/>
            <a:ext cx="9757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/>
              <a:t>A </a:t>
            </a:r>
            <a:r>
              <a:rPr lang="en-GB" sz="1500" b="1"/>
              <a:t>Centre of Excellence (CoE) </a:t>
            </a:r>
            <a:r>
              <a:rPr lang="en-GB" sz="1500"/>
              <a:t>is a team, a shared facility (physical or virtual) or an entity focused on innovation and delivery by providing leadership, sharing best practices, conducting and sharing research, demonstrating capabilities, </a:t>
            </a:r>
            <a:br>
              <a:rPr lang="en-GB" sz="1500"/>
            </a:br>
            <a:r>
              <a:rPr lang="en-GB" sz="1500"/>
              <a:t>and offering support and/or training for a focus area of the shipbuilding enterprise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8B0166-738B-5C42-9D82-4F9EB09F6FA0}"/>
              </a:ext>
            </a:extLst>
          </p:cNvPr>
          <p:cNvSpPr txBox="1"/>
          <p:nvPr/>
        </p:nvSpPr>
        <p:spPr>
          <a:xfrm>
            <a:off x="5011098" y="3840798"/>
            <a:ext cx="205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3D32B-3CB6-19AE-1769-984CCEDD0319}"/>
              </a:ext>
            </a:extLst>
          </p:cNvPr>
          <p:cNvSpPr/>
          <p:nvPr/>
        </p:nvSpPr>
        <p:spPr>
          <a:xfrm>
            <a:off x="8478596" y="5388259"/>
            <a:ext cx="2280642" cy="1278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Provide a mechanism to </a:t>
            </a:r>
            <a:r>
              <a:rPr lang="en-GB" sz="1400" b="1"/>
              <a:t>signpost &amp; increase visibility </a:t>
            </a:r>
            <a:r>
              <a:rPr lang="en-GB" sz="1400"/>
              <a:t>of CoE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42434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3EB4-2D98-BC5D-7EE7-4CE0560E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05" y="40521"/>
            <a:ext cx="11180330" cy="841734"/>
          </a:xfrm>
        </p:spPr>
        <p:txBody>
          <a:bodyPr/>
          <a:lstStyle/>
          <a:p>
            <a:r>
              <a:rPr lang="en-GB"/>
              <a:t>Centres of Excellence Engagement – Target Audience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C954D-E244-A040-E115-BB1EEAD2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4</a:t>
            </a:fld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07CC589-D92A-3494-272E-155B5218091E}"/>
              </a:ext>
            </a:extLst>
          </p:cNvPr>
          <p:cNvSpPr/>
          <p:nvPr/>
        </p:nvSpPr>
        <p:spPr>
          <a:xfrm>
            <a:off x="6939221" y="1438916"/>
            <a:ext cx="5122149" cy="1681769"/>
          </a:xfrm>
          <a:prstGeom prst="roundRect">
            <a:avLst/>
          </a:prstGeom>
          <a:solidFill>
            <a:srgbClr val="CCCFE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15AAB8-9126-ADE8-4A83-CDCF7999FF57}"/>
              </a:ext>
            </a:extLst>
          </p:cNvPr>
          <p:cNvSpPr txBox="1"/>
          <p:nvPr/>
        </p:nvSpPr>
        <p:spPr>
          <a:xfrm>
            <a:off x="8000320" y="1079228"/>
            <a:ext cx="37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Government Departments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BA8563-30DE-2980-67C4-FBE03271361D}"/>
              </a:ext>
            </a:extLst>
          </p:cNvPr>
          <p:cNvSpPr txBox="1"/>
          <p:nvPr/>
        </p:nvSpPr>
        <p:spPr>
          <a:xfrm>
            <a:off x="2285187" y="984778"/>
            <a:ext cx="186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Industry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C993749-F19D-28B8-759E-775B7039722B}"/>
              </a:ext>
            </a:extLst>
          </p:cNvPr>
          <p:cNvSpPr/>
          <p:nvPr/>
        </p:nvSpPr>
        <p:spPr>
          <a:xfrm>
            <a:off x="520211" y="3545627"/>
            <a:ext cx="1772379" cy="25430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Shipbuilder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52855D7-AB3D-690C-BD24-955F1F291C6A}"/>
              </a:ext>
            </a:extLst>
          </p:cNvPr>
          <p:cNvSpPr/>
          <p:nvPr/>
        </p:nvSpPr>
        <p:spPr>
          <a:xfrm>
            <a:off x="4097522" y="3544705"/>
            <a:ext cx="1684848" cy="2561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Operator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85117D3-5FCB-9F42-CBC1-EA6371FB6EC1}"/>
              </a:ext>
            </a:extLst>
          </p:cNvPr>
          <p:cNvSpPr/>
          <p:nvPr/>
        </p:nvSpPr>
        <p:spPr>
          <a:xfrm>
            <a:off x="1846024" y="4195061"/>
            <a:ext cx="2251497" cy="285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Supply Chain OEMs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92D1AAD-E34D-918B-58D5-7D243E301B0F}"/>
              </a:ext>
            </a:extLst>
          </p:cNvPr>
          <p:cNvSpPr/>
          <p:nvPr/>
        </p:nvSpPr>
        <p:spPr>
          <a:xfrm>
            <a:off x="746974" y="3851830"/>
            <a:ext cx="2041562" cy="285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Maintenance Support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576441A-04EC-D8FD-7E23-94A617C78AD6}"/>
              </a:ext>
            </a:extLst>
          </p:cNvPr>
          <p:cNvSpPr/>
          <p:nvPr/>
        </p:nvSpPr>
        <p:spPr>
          <a:xfrm>
            <a:off x="3043074" y="3860983"/>
            <a:ext cx="2041562" cy="2851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Repair, Conversion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6E3C88-5444-BF87-B4A1-2AEFC11C6DD9}"/>
              </a:ext>
            </a:extLst>
          </p:cNvPr>
          <p:cNvSpPr/>
          <p:nvPr/>
        </p:nvSpPr>
        <p:spPr>
          <a:xfrm>
            <a:off x="2354719" y="3545626"/>
            <a:ext cx="1684848" cy="2561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/>
              <a:t>Boatbuilder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CE761F-3445-CB61-956A-D5C040473551}"/>
              </a:ext>
            </a:extLst>
          </p:cNvPr>
          <p:cNvSpPr/>
          <p:nvPr/>
        </p:nvSpPr>
        <p:spPr>
          <a:xfrm>
            <a:off x="127414" y="4668408"/>
            <a:ext cx="5751596" cy="21246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9489F-AE1E-1BF2-2C65-B5CF387CCE72}"/>
              </a:ext>
            </a:extLst>
          </p:cNvPr>
          <p:cNvSpPr txBox="1"/>
          <p:nvPr/>
        </p:nvSpPr>
        <p:spPr>
          <a:xfrm>
            <a:off x="210673" y="4727445"/>
            <a:ext cx="562001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The target audience for these activities is 3-fold: 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Centres of Excellences themselves, industry and government.</a:t>
            </a:r>
          </a:p>
          <a:p>
            <a:r>
              <a:rPr lang="en-GB" sz="1400" dirty="0">
                <a:solidFill>
                  <a:schemeClr val="tx2"/>
                </a:solidFill>
              </a:rPr>
              <a:t>The target audience will vary, comprising of organisations which are: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already an existing CoE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seeking to become a CoE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Industry Small and Medium Enterprises through to larger organisations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Organisations from within related industries looking at how they can collaborate with CoEs to help solve challenges</a:t>
            </a:r>
          </a:p>
          <a:p>
            <a:pPr marL="182245" indent="-182245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Government departments being aware of CoEs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CA223-FBA8-0D88-514F-99546DFA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2" y="1360017"/>
            <a:ext cx="6891800" cy="2124606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9AE738F-28C6-52ED-EBE1-46E0268BE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59" y="2345800"/>
            <a:ext cx="659171" cy="532947"/>
          </a:xfrm>
          <a:prstGeom prst="rect">
            <a:avLst/>
          </a:prstGeom>
        </p:spPr>
      </p:pic>
      <p:pic>
        <p:nvPicPr>
          <p:cNvPr id="32" name="Picture 3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DAEA66-B407-0907-A4B2-E76C5FC2B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59" y="1601010"/>
            <a:ext cx="776406" cy="636766"/>
          </a:xfrm>
          <a:prstGeom prst="rect">
            <a:avLst/>
          </a:prstGeom>
        </p:spPr>
      </p:pic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37DAF643-4AE8-1EFC-555F-51E86EB45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76" y="1649707"/>
            <a:ext cx="883275" cy="561532"/>
          </a:xfrm>
          <a:prstGeom prst="rect">
            <a:avLst/>
          </a:prstGeom>
        </p:spPr>
      </p:pic>
      <p:pic>
        <p:nvPicPr>
          <p:cNvPr id="34" name="Picture 3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806A2E-A319-EDA0-106F-BBD1F846BC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97" y="1653228"/>
            <a:ext cx="1111763" cy="508785"/>
          </a:xfrm>
          <a:prstGeom prst="rect">
            <a:avLst/>
          </a:prstGeom>
        </p:spPr>
      </p:pic>
      <p:pic>
        <p:nvPicPr>
          <p:cNvPr id="37" name="Picture 3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D123A5C-AE1A-FC83-93CE-8D52994FD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10" y="2349734"/>
            <a:ext cx="814224" cy="532947"/>
          </a:xfrm>
          <a:prstGeom prst="rect">
            <a:avLst/>
          </a:prstGeom>
        </p:spPr>
      </p:pic>
      <p:pic>
        <p:nvPicPr>
          <p:cNvPr id="50" name="Picture 4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539152-28AB-B271-DEE1-52F2D9F4B1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13" y="2367501"/>
            <a:ext cx="962054" cy="545164"/>
          </a:xfrm>
          <a:prstGeom prst="rect">
            <a:avLst/>
          </a:prstGeom>
        </p:spPr>
      </p:pic>
      <p:pic>
        <p:nvPicPr>
          <p:cNvPr id="51" name="Picture 5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FFAD44-669D-3835-E6A6-C6E6EFC5A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397" y="2350901"/>
            <a:ext cx="1337533" cy="5617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19C2FC0-0E4A-4134-70B6-EB569C0EBF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9010" y="3386227"/>
            <a:ext cx="6116012" cy="3453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AD1ED1-AB1E-5D3E-2B16-682FCA8AA164}"/>
              </a:ext>
            </a:extLst>
          </p:cNvPr>
          <p:cNvSpPr txBox="1"/>
          <p:nvPr/>
        </p:nvSpPr>
        <p:spPr>
          <a:xfrm>
            <a:off x="7130041" y="3175373"/>
            <a:ext cx="37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UK Centres of Excellence</a:t>
            </a:r>
          </a:p>
        </p:txBody>
      </p:sp>
    </p:spTree>
    <p:extLst>
      <p:ext uri="{BB962C8B-B14F-4D97-AF65-F5344CB8AC3E}">
        <p14:creationId xmlns:p14="http://schemas.microsoft.com/office/powerpoint/2010/main" val="40693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4DB3D66F-A0AD-9861-BF2D-A4282EB64662}"/>
              </a:ext>
            </a:extLst>
          </p:cNvPr>
          <p:cNvSpPr/>
          <p:nvPr/>
        </p:nvSpPr>
        <p:spPr>
          <a:xfrm>
            <a:off x="4136458" y="1752709"/>
            <a:ext cx="3861242" cy="50399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1F72-A17F-5359-207D-B9D27109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Excellence - 	Key Deliverables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4614-67AF-9877-F552-542FF12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5</a:t>
            </a:fld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1F8CF9-B8D2-1417-E406-8A8AC95DF248}"/>
              </a:ext>
            </a:extLst>
          </p:cNvPr>
          <p:cNvSpPr txBox="1"/>
          <p:nvPr/>
        </p:nvSpPr>
        <p:spPr>
          <a:xfrm>
            <a:off x="4220559" y="1816487"/>
            <a:ext cx="354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CoE</a:t>
            </a:r>
            <a:br>
              <a:rPr lang="en-GB" sz="2000" b="1"/>
            </a:br>
            <a:r>
              <a:rPr lang="en-GB" sz="2000" b="1"/>
              <a:t>Community of Practice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2A422-F8B5-1E5C-F18B-768E148D6608}"/>
              </a:ext>
            </a:extLst>
          </p:cNvPr>
          <p:cNvSpPr/>
          <p:nvPr/>
        </p:nvSpPr>
        <p:spPr>
          <a:xfrm>
            <a:off x="4107631" y="5886886"/>
            <a:ext cx="3926144" cy="6796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Act as the communication channel to wider industry &amp; government to provide a mechanism to signpost &amp; increase visibility of CoE opportunities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DDBD11-05BC-95A8-0969-A1081CD8DE8D}"/>
              </a:ext>
            </a:extLst>
          </p:cNvPr>
          <p:cNvSpPr txBox="1"/>
          <p:nvPr/>
        </p:nvSpPr>
        <p:spPr>
          <a:xfrm>
            <a:off x="4525254" y="2520547"/>
            <a:ext cx="1964978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In collaboration with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449E0B-A94B-2C9C-C895-D61D882C4F2B}"/>
              </a:ext>
            </a:extLst>
          </p:cNvPr>
          <p:cNvGrpSpPr/>
          <p:nvPr/>
        </p:nvGrpSpPr>
        <p:grpSpPr>
          <a:xfrm>
            <a:off x="8160058" y="1182678"/>
            <a:ext cx="3926144" cy="5053561"/>
            <a:chOff x="92456" y="1051136"/>
            <a:chExt cx="3926144" cy="50535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50E3472-807A-37DA-CD18-A36C22FAA46A}"/>
                </a:ext>
              </a:extLst>
            </p:cNvPr>
            <p:cNvSpPr/>
            <p:nvPr/>
          </p:nvSpPr>
          <p:spPr>
            <a:xfrm>
              <a:off x="139507" y="1051136"/>
              <a:ext cx="3861242" cy="5053561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14F406-D16D-FA0C-EB40-D2754DC3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096" y="2048421"/>
              <a:ext cx="2672225" cy="3391401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4534EB-1519-8076-4409-CB6F5F1ECC5F}"/>
                </a:ext>
              </a:extLst>
            </p:cNvPr>
            <p:cNvSpPr txBox="1"/>
            <p:nvPr/>
          </p:nvSpPr>
          <p:spPr>
            <a:xfrm>
              <a:off x="371169" y="1608919"/>
              <a:ext cx="1706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In collaboration with</a:t>
              </a:r>
            </a:p>
          </p:txBody>
        </p:sp>
        <p:pic>
          <p:nvPicPr>
            <p:cNvPr id="4" name="Picture 3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8C5B6C6F-4931-6769-8C80-769DAA4D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43" y="1490638"/>
              <a:ext cx="1551252" cy="49104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A4AE1-373E-77FA-94E6-4336A50599B6}"/>
                </a:ext>
              </a:extLst>
            </p:cNvPr>
            <p:cNvSpPr txBox="1"/>
            <p:nvPr/>
          </p:nvSpPr>
          <p:spPr>
            <a:xfrm>
              <a:off x="1035252" y="1090528"/>
              <a:ext cx="2196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/>
                <a:t>CoE Playbook</a:t>
              </a:r>
            </a:p>
          </p:txBody>
        </p:sp>
        <p:sp>
          <p:nvSpPr>
            <p:cNvPr id="2052" name="Rectangle 2051">
              <a:extLst>
                <a:ext uri="{FF2B5EF4-FFF2-40B4-BE49-F238E27FC236}">
                  <a16:creationId xmlns:a16="http://schemas.microsoft.com/office/drawing/2014/main" id="{27EB32F6-0EF4-90C6-63B3-ECAB74AFBAD8}"/>
                </a:ext>
              </a:extLst>
            </p:cNvPr>
            <p:cNvSpPr/>
            <p:nvPr/>
          </p:nvSpPr>
          <p:spPr>
            <a:xfrm>
              <a:off x="92456" y="5354425"/>
              <a:ext cx="3926144" cy="67967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Provide</a:t>
              </a:r>
              <a:r>
                <a:rPr lang="en-GB" sz="1400" i="1"/>
                <a:t> </a:t>
              </a:r>
              <a:r>
                <a:rPr lang="en-GB" sz="1400"/>
                <a:t>a best practice guide to maximise engagement across the shipbuilding enterprise</a:t>
              </a:r>
            </a:p>
          </p:txBody>
        </p:sp>
      </p:grpSp>
      <p:pic>
        <p:nvPicPr>
          <p:cNvPr id="13" name="Graphic 12" descr="Customer review outline">
            <a:extLst>
              <a:ext uri="{FF2B5EF4-FFF2-40B4-BE49-F238E27FC236}">
                <a16:creationId xmlns:a16="http://schemas.microsoft.com/office/drawing/2014/main" id="{9E16F51B-8C05-10DB-561C-C4453B8F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8566" y="3096728"/>
            <a:ext cx="889288" cy="906424"/>
          </a:xfrm>
          <a:prstGeom prst="rect">
            <a:avLst/>
          </a:prstGeom>
        </p:spPr>
      </p:pic>
      <p:pic>
        <p:nvPicPr>
          <p:cNvPr id="15" name="Graphic 14" descr="Network outline">
            <a:extLst>
              <a:ext uri="{FF2B5EF4-FFF2-40B4-BE49-F238E27FC236}">
                <a16:creationId xmlns:a16="http://schemas.microsoft.com/office/drawing/2014/main" id="{913D94EC-B679-2819-74CF-0590C6F3B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3866" y="3674539"/>
            <a:ext cx="1354915" cy="1381024"/>
          </a:xfrm>
          <a:prstGeom prst="rect">
            <a:avLst/>
          </a:prstGeom>
        </p:spPr>
      </p:pic>
      <p:pic>
        <p:nvPicPr>
          <p:cNvPr id="17" name="Graphic 16" descr="Group brainstorm outline">
            <a:extLst>
              <a:ext uri="{FF2B5EF4-FFF2-40B4-BE49-F238E27FC236}">
                <a16:creationId xmlns:a16="http://schemas.microsoft.com/office/drawing/2014/main" id="{45B1C0EF-8058-9DE2-5DB4-37FDE8D25D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2387" y="2826836"/>
            <a:ext cx="991943" cy="1011058"/>
          </a:xfrm>
          <a:prstGeom prst="rect">
            <a:avLst/>
          </a:prstGeom>
        </p:spPr>
      </p:pic>
      <p:pic>
        <p:nvPicPr>
          <p:cNvPr id="21" name="Graphic 20" descr="Cheers outline">
            <a:extLst>
              <a:ext uri="{FF2B5EF4-FFF2-40B4-BE49-F238E27FC236}">
                <a16:creationId xmlns:a16="http://schemas.microsoft.com/office/drawing/2014/main" id="{A601F30B-124E-E0FD-CD8A-8F9CA6B40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9951" y="4994243"/>
            <a:ext cx="925286" cy="943116"/>
          </a:xfrm>
          <a:prstGeom prst="rect">
            <a:avLst/>
          </a:prstGeom>
        </p:spPr>
      </p:pic>
      <p:pic>
        <p:nvPicPr>
          <p:cNvPr id="23" name="Graphic 22" descr="Handshake outline">
            <a:extLst>
              <a:ext uri="{FF2B5EF4-FFF2-40B4-BE49-F238E27FC236}">
                <a16:creationId xmlns:a16="http://schemas.microsoft.com/office/drawing/2014/main" id="{0B70FB65-DF25-C724-C1AC-81F07840BD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46218" y="4020140"/>
            <a:ext cx="833796" cy="849863"/>
          </a:xfrm>
          <a:prstGeom prst="rect">
            <a:avLst/>
          </a:prstGeom>
        </p:spPr>
      </p:pic>
      <p:pic>
        <p:nvPicPr>
          <p:cNvPr id="2051" name="Graphic 2050" descr="Share with solid fill">
            <a:extLst>
              <a:ext uri="{FF2B5EF4-FFF2-40B4-BE49-F238E27FC236}">
                <a16:creationId xmlns:a16="http://schemas.microsoft.com/office/drawing/2014/main" id="{88713CB0-575A-CA84-E94A-ACA83424C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4083" y="4828941"/>
            <a:ext cx="787597" cy="802774"/>
          </a:xfrm>
          <a:prstGeom prst="rect">
            <a:avLst/>
          </a:prstGeom>
        </p:spPr>
      </p:pic>
      <p:pic>
        <p:nvPicPr>
          <p:cNvPr id="2054" name="Graphic 2053" descr="Meeting outline">
            <a:extLst>
              <a:ext uri="{FF2B5EF4-FFF2-40B4-BE49-F238E27FC236}">
                <a16:creationId xmlns:a16="http://schemas.microsoft.com/office/drawing/2014/main" id="{0C8207DB-9DD7-AA59-2ADA-84D90DA501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14093" y="3437102"/>
            <a:ext cx="852373" cy="868798"/>
          </a:xfrm>
          <a:prstGeom prst="rect">
            <a:avLst/>
          </a:prstGeom>
        </p:spPr>
      </p:pic>
      <p:pic>
        <p:nvPicPr>
          <p:cNvPr id="2055" name="Graphic 2054" descr="Connections with solid fill">
            <a:extLst>
              <a:ext uri="{FF2B5EF4-FFF2-40B4-BE49-F238E27FC236}">
                <a16:creationId xmlns:a16="http://schemas.microsoft.com/office/drawing/2014/main" id="{A6036C35-19FA-1C78-B4E8-AE5591ABE1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83339" y="4405322"/>
            <a:ext cx="992583" cy="1011710"/>
          </a:xfrm>
          <a:prstGeom prst="rect">
            <a:avLst/>
          </a:prstGeom>
        </p:spPr>
      </p:pic>
      <p:pic>
        <p:nvPicPr>
          <p:cNvPr id="2056" name="Graphic 2055" descr="Volume with solid fill">
            <a:extLst>
              <a:ext uri="{FF2B5EF4-FFF2-40B4-BE49-F238E27FC236}">
                <a16:creationId xmlns:a16="http://schemas.microsoft.com/office/drawing/2014/main" id="{94F7BCF9-6D4D-D2A1-DE38-8D46B993FBA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98349" y="3095307"/>
            <a:ext cx="483011" cy="492319"/>
          </a:xfrm>
          <a:prstGeom prst="rect">
            <a:avLst/>
          </a:prstGeom>
        </p:spPr>
      </p:pic>
      <p:pic>
        <p:nvPicPr>
          <p:cNvPr id="2058" name="Graphic 2057" descr="Handshake with solid fill">
            <a:extLst>
              <a:ext uri="{FF2B5EF4-FFF2-40B4-BE49-F238E27FC236}">
                <a16:creationId xmlns:a16="http://schemas.microsoft.com/office/drawing/2014/main" id="{2008FAE6-1D17-0D1A-F487-B4F4FB73448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13639" y="5135603"/>
            <a:ext cx="806793" cy="79903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E8D0FE1-BFC6-0F0C-F5C2-AA12F01ABFEB}"/>
              </a:ext>
            </a:extLst>
          </p:cNvPr>
          <p:cNvSpPr/>
          <p:nvPr/>
        </p:nvSpPr>
        <p:spPr>
          <a:xfrm>
            <a:off x="105798" y="1154549"/>
            <a:ext cx="3861242" cy="50399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494EF2-A5B5-532C-038B-E4AC4AE4C7AD}"/>
              </a:ext>
            </a:extLst>
          </p:cNvPr>
          <p:cNvSpPr txBox="1"/>
          <p:nvPr/>
        </p:nvSpPr>
        <p:spPr>
          <a:xfrm>
            <a:off x="484388" y="1225494"/>
            <a:ext cx="307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CoE Digital Directory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A7FCD3-BAD2-D699-2EC8-99E9BACF00DF}"/>
              </a:ext>
            </a:extLst>
          </p:cNvPr>
          <p:cNvSpPr txBox="1"/>
          <p:nvPr/>
        </p:nvSpPr>
        <p:spPr>
          <a:xfrm>
            <a:off x="245470" y="1799804"/>
            <a:ext cx="1964978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In collaboration with</a:t>
            </a: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FB03CC2-EEF8-45EE-8243-0425F08B90DB}"/>
              </a:ext>
            </a:extLst>
          </p:cNvPr>
          <p:cNvSpPr/>
          <p:nvPr/>
        </p:nvSpPr>
        <p:spPr>
          <a:xfrm>
            <a:off x="226398" y="5728477"/>
            <a:ext cx="361129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Provide visibility of what CoE capabilities exist</a:t>
            </a:r>
          </a:p>
        </p:txBody>
      </p:sp>
      <p:pic>
        <p:nvPicPr>
          <p:cNvPr id="6" name="Picture 5" descr="A logo with white text&#10;&#10;AI-generated content may be incorrect.">
            <a:extLst>
              <a:ext uri="{FF2B5EF4-FFF2-40B4-BE49-F238E27FC236}">
                <a16:creationId xmlns:a16="http://schemas.microsoft.com/office/drawing/2014/main" id="{1E658D99-42FC-E6FC-11C9-19DB760E735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2094191" y="1562116"/>
            <a:ext cx="1291501" cy="686969"/>
          </a:xfrm>
          <a:prstGeom prst="rect">
            <a:avLst/>
          </a:prstGeom>
        </p:spPr>
      </p:pic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DB223772-A356-6D74-A3CA-4694DECD737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6303519" y="2413841"/>
            <a:ext cx="1302765" cy="6929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7FA5E2-56D6-9D0D-113E-C6B06C1ADF34}"/>
              </a:ext>
            </a:extLst>
          </p:cNvPr>
          <p:cNvSpPr txBox="1"/>
          <p:nvPr/>
        </p:nvSpPr>
        <p:spPr>
          <a:xfrm>
            <a:off x="3541160" y="1047240"/>
            <a:ext cx="509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There are 3 main strands of scope to </a:t>
            </a:r>
            <a:br>
              <a:rPr lang="en-GB" sz="1600" b="1" dirty="0">
                <a:solidFill>
                  <a:schemeClr val="tx2"/>
                </a:solidFill>
              </a:rPr>
            </a:br>
            <a:r>
              <a:rPr lang="en-GB" sz="1600" b="1" dirty="0">
                <a:solidFill>
                  <a:schemeClr val="tx2"/>
                </a:solidFill>
              </a:rPr>
              <a:t>enable the vision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6F7836-AA71-D0C5-467D-6FBD3D90ED4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4503" y="2255087"/>
            <a:ext cx="3479862" cy="34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1F72-A17F-5359-207D-B9D27109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Centres of Excellence - Digital Directory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4614-67AF-9877-F552-542FF12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534EB-1519-8076-4409-CB6F5F1ECC5F}"/>
              </a:ext>
            </a:extLst>
          </p:cNvPr>
          <p:cNvSpPr txBox="1"/>
          <p:nvPr/>
        </p:nvSpPr>
        <p:spPr>
          <a:xfrm>
            <a:off x="9209483" y="522435"/>
            <a:ext cx="170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In collaboration with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45B1D8-1597-B830-30C3-8E38A7493C16}"/>
              </a:ext>
            </a:extLst>
          </p:cNvPr>
          <p:cNvSpPr/>
          <p:nvPr/>
        </p:nvSpPr>
        <p:spPr>
          <a:xfrm>
            <a:off x="7391096" y="1146172"/>
            <a:ext cx="4489973" cy="55181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>
                <a:solidFill>
                  <a:schemeClr val="tx2"/>
                </a:solidFill>
              </a:rPr>
              <a:t>CoE Digital Directory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83F389-640C-7151-3591-F1924C836A40}"/>
              </a:ext>
            </a:extLst>
          </p:cNvPr>
          <p:cNvSpPr txBox="1"/>
          <p:nvPr/>
        </p:nvSpPr>
        <p:spPr>
          <a:xfrm>
            <a:off x="41679" y="1146172"/>
            <a:ext cx="707065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CoE Digital Directory is sponsored by the National Shipbuilding Office;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developed in collaboration with SMI.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Dedicated section tab forms part of the SMI website for ease of access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Aims to help increase visibility of what CoE capabilities exist, improve accessibility, and have clear points of contact in host organisations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Developed to understand existing Centres of Excellence specialisms which can support the UK Shipbuilding Enterprise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EE8B1-A190-B39E-14B4-F077A946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7" y="3913699"/>
            <a:ext cx="4871329" cy="2750622"/>
          </a:xfrm>
          <a:prstGeom prst="rect">
            <a:avLst/>
          </a:prstGeom>
        </p:spPr>
      </p:pic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BE066B9E-A5FB-4CC0-0EFD-E8DD44DC1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10761380" y="249136"/>
            <a:ext cx="1412543" cy="751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1A07D-30B9-0E97-D02B-67077F61138A}"/>
              </a:ext>
            </a:extLst>
          </p:cNvPr>
          <p:cNvSpPr txBox="1"/>
          <p:nvPr/>
        </p:nvSpPr>
        <p:spPr>
          <a:xfrm>
            <a:off x="2327184" y="3368626"/>
            <a:ext cx="448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Access the CoE Digital Directory </a:t>
            </a:r>
            <a:r>
              <a:rPr lang="en-GB" b="1" dirty="0">
                <a:solidFill>
                  <a:schemeClr val="tx2"/>
                </a:solidFill>
                <a:highlight>
                  <a:srgbClr val="FFFF00"/>
                </a:highlight>
                <a:hlinkClick r:id="rId5"/>
              </a:rPr>
              <a:t>here</a:t>
            </a:r>
            <a:endParaRPr lang="en-GB" b="1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97B71C-04E2-1C3F-F5F7-877B32B6A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416" y="1730467"/>
            <a:ext cx="3723115" cy="47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AF43-5E49-18FE-1032-21EEE8AC1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9B614E-CD62-ACBD-D2D4-5B5BA95B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55" y="3824952"/>
            <a:ext cx="4909421" cy="264353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824F3-B936-9CA0-37AA-B580F0F0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043" t="11399" r="17239" b="12262"/>
          <a:stretch/>
        </p:blipFill>
        <p:spPr>
          <a:xfrm>
            <a:off x="3696056" y="2961038"/>
            <a:ext cx="3245531" cy="376938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E3BA2-DA64-CD09-CB77-282CD303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9" y="50117"/>
            <a:ext cx="11180330" cy="900257"/>
          </a:xfrm>
        </p:spPr>
        <p:txBody>
          <a:bodyPr/>
          <a:lstStyle/>
          <a:p>
            <a:r>
              <a:rPr lang="en-GB" dirty="0"/>
              <a:t>Centres of Excellence (CoE) - Digital Directory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7E01F-B40D-8D71-6F75-7DA6EC2B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FFD83-DCC2-31B3-CF2E-1004B04E56B3}"/>
              </a:ext>
            </a:extLst>
          </p:cNvPr>
          <p:cNvSpPr txBox="1"/>
          <p:nvPr/>
        </p:nvSpPr>
        <p:spPr>
          <a:xfrm>
            <a:off x="9209483" y="650031"/>
            <a:ext cx="170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In collaboration with</a:t>
            </a:r>
          </a:p>
        </p:txBody>
      </p:sp>
      <p:pic>
        <p:nvPicPr>
          <p:cNvPr id="4" name="Picture 3" descr="A logo with white text&#10;&#10;AI-generated content may be incorrect.">
            <a:extLst>
              <a:ext uri="{FF2B5EF4-FFF2-40B4-BE49-F238E27FC236}">
                <a16:creationId xmlns:a16="http://schemas.microsoft.com/office/drawing/2014/main" id="{3247DE7E-BD77-C928-0859-E7298DDF5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1993" r="15600" b="20089"/>
          <a:stretch/>
        </p:blipFill>
        <p:spPr>
          <a:xfrm>
            <a:off x="10761380" y="249136"/>
            <a:ext cx="1412543" cy="75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5DCC29-B0C2-FDF8-DDAF-CE9BD17BB522}"/>
              </a:ext>
            </a:extLst>
          </p:cNvPr>
          <p:cNvSpPr txBox="1"/>
          <p:nvPr/>
        </p:nvSpPr>
        <p:spPr>
          <a:xfrm>
            <a:off x="7448416" y="1187865"/>
            <a:ext cx="466242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CoE Directory will be ‘curated’, i.e. information will be maintained and managed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Data cleansing administration will be conducted to keep data up to date &amp; ensure data is correct</a:t>
            </a:r>
          </a:p>
          <a:p>
            <a:pPr marL="182563" indent="-1825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Field web enquiries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F59541A-E168-4F94-DA42-89911486D436}"/>
              </a:ext>
            </a:extLst>
          </p:cNvPr>
          <p:cNvSpPr/>
          <p:nvPr/>
        </p:nvSpPr>
        <p:spPr>
          <a:xfrm>
            <a:off x="1910385" y="5465170"/>
            <a:ext cx="1669311" cy="627321"/>
          </a:xfrm>
          <a:prstGeom prst="wedgeRoundRectCallout">
            <a:avLst>
              <a:gd name="adj1" fmla="val 79456"/>
              <a:gd name="adj2" fmla="val -10048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Drop down for:</a:t>
            </a:r>
          </a:p>
          <a:p>
            <a:pPr algn="ctr"/>
            <a:r>
              <a:rPr lang="en-GB" sz="1200" dirty="0"/>
              <a:t>CoE Specialism or</a:t>
            </a:r>
            <a:br>
              <a:rPr lang="en-GB" sz="1200" dirty="0"/>
            </a:br>
            <a:r>
              <a:rPr lang="en-GB" sz="1200" dirty="0"/>
              <a:t>Search on word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6F4A283-8BFD-A969-11D2-F5B423101561}"/>
              </a:ext>
            </a:extLst>
          </p:cNvPr>
          <p:cNvSpPr/>
          <p:nvPr/>
        </p:nvSpPr>
        <p:spPr>
          <a:xfrm>
            <a:off x="7899991" y="2741689"/>
            <a:ext cx="3476846" cy="1033148"/>
          </a:xfrm>
          <a:prstGeom prst="wedgeRoundRectCallout">
            <a:avLst>
              <a:gd name="adj1" fmla="val -27834"/>
              <a:gd name="adj2" fmla="val 16563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Detailed information provided per CoE: </a:t>
            </a:r>
            <a:br>
              <a:rPr lang="en-GB" sz="1200" dirty="0"/>
            </a:br>
            <a:r>
              <a:rPr lang="en-GB" sz="1200" dirty="0"/>
              <a:t>CoE Name; Host Organisation;</a:t>
            </a:r>
          </a:p>
          <a:p>
            <a:pPr algn="ctr"/>
            <a:r>
              <a:rPr lang="en-GB" sz="1200" dirty="0"/>
              <a:t>CoE Specialism; Lifecycle Stage; Location; Type;</a:t>
            </a:r>
          </a:p>
          <a:p>
            <a:pPr algn="ctr"/>
            <a:r>
              <a:rPr lang="en-GB" sz="1200" dirty="0"/>
              <a:t>Area of Expertise Description Summary;</a:t>
            </a:r>
          </a:p>
          <a:p>
            <a:pPr algn="ctr"/>
            <a:r>
              <a:rPr lang="en-GB" sz="1200" dirty="0"/>
              <a:t>Clear points of contact; URL link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D55D1C-2B90-082E-770B-6AD005B9DFDD}"/>
              </a:ext>
            </a:extLst>
          </p:cNvPr>
          <p:cNvGrpSpPr/>
          <p:nvPr/>
        </p:nvGrpSpPr>
        <p:grpSpPr>
          <a:xfrm>
            <a:off x="144182" y="1531990"/>
            <a:ext cx="7024237" cy="3922534"/>
            <a:chOff x="144182" y="1531990"/>
            <a:chExt cx="7024237" cy="39225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CD0304-527C-361D-6061-1E8E330C6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191" y="1610819"/>
              <a:ext cx="3245531" cy="3240658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0AA0B626-EF38-31AC-28A2-F2B0D445B113}"/>
                </a:ext>
              </a:extLst>
            </p:cNvPr>
            <p:cNvSpPr/>
            <p:nvPr/>
          </p:nvSpPr>
          <p:spPr>
            <a:xfrm>
              <a:off x="144182" y="4980273"/>
              <a:ext cx="1669311" cy="474251"/>
            </a:xfrm>
            <a:prstGeom prst="wedgeRoundRectCallout">
              <a:avLst>
                <a:gd name="adj1" fmla="val 57163"/>
                <a:gd name="adj2" fmla="val -334146"/>
                <a:gd name="adj3" fmla="val 166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CoE Digital Directory Landing Page</a:t>
              </a:r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7BEF1AD3-C31B-48F4-AD7E-85498FFA1570}"/>
                </a:ext>
              </a:extLst>
            </p:cNvPr>
            <p:cNvSpPr/>
            <p:nvPr/>
          </p:nvSpPr>
          <p:spPr>
            <a:xfrm>
              <a:off x="3670292" y="1531990"/>
              <a:ext cx="2738167" cy="320362"/>
            </a:xfrm>
            <a:prstGeom prst="wedgeRoundRectCallout">
              <a:avLst>
                <a:gd name="adj1" fmla="val -72547"/>
                <a:gd name="adj2" fmla="val 91829"/>
                <a:gd name="adj3" fmla="val 166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CoE Digital Directory Tab</a:t>
              </a: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295CF07E-C789-B2BA-B79A-61D923809C6A}"/>
                </a:ext>
              </a:extLst>
            </p:cNvPr>
            <p:cNvSpPr/>
            <p:nvPr/>
          </p:nvSpPr>
          <p:spPr>
            <a:xfrm>
              <a:off x="4430252" y="2381028"/>
              <a:ext cx="2738167" cy="320362"/>
            </a:xfrm>
            <a:prstGeom prst="wedgeRoundRectCallout">
              <a:avLst>
                <a:gd name="adj1" fmla="val -92739"/>
                <a:gd name="adj2" fmla="val 181439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Link to MarRI-UK R&amp;D Programmes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7C2DEE9-DADB-50C3-CA8B-8EE1B50D6F4B}"/>
                </a:ext>
              </a:extLst>
            </p:cNvPr>
            <p:cNvSpPr/>
            <p:nvPr/>
          </p:nvSpPr>
          <p:spPr>
            <a:xfrm>
              <a:off x="3685423" y="1949862"/>
              <a:ext cx="2738167" cy="320362"/>
            </a:xfrm>
            <a:prstGeom prst="wedgeRoundRectCallout">
              <a:avLst>
                <a:gd name="adj1" fmla="val -64781"/>
                <a:gd name="adj2" fmla="val 207991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Launch Pack presentation overview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43A581-BDFF-5E69-057C-49590D838BA2}"/>
              </a:ext>
            </a:extLst>
          </p:cNvPr>
          <p:cNvSpPr/>
          <p:nvPr/>
        </p:nvSpPr>
        <p:spPr>
          <a:xfrm>
            <a:off x="75710" y="1038909"/>
            <a:ext cx="6332750" cy="38555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Website: https://www.maritimeindustries.org/centres-excellence</a:t>
            </a:r>
          </a:p>
        </p:txBody>
      </p:sp>
    </p:spTree>
    <p:extLst>
      <p:ext uri="{BB962C8B-B14F-4D97-AF65-F5344CB8AC3E}">
        <p14:creationId xmlns:p14="http://schemas.microsoft.com/office/powerpoint/2010/main" val="340707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11B3-0A4C-074B-E190-C5763102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Excellence – Examples of Industry 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C336B-6B4B-F1DC-EB9E-89104DC8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8</a:t>
            </a:fld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8EF659-BDD3-2BCF-2552-930722FA2197}"/>
              </a:ext>
            </a:extLst>
          </p:cNvPr>
          <p:cNvGrpSpPr/>
          <p:nvPr/>
        </p:nvGrpSpPr>
        <p:grpSpPr>
          <a:xfrm>
            <a:off x="116950" y="1083213"/>
            <a:ext cx="5849447" cy="2503274"/>
            <a:chOff x="350874" y="1061947"/>
            <a:chExt cx="5849447" cy="25032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80E021-817C-C391-55B8-067F0C08F14E}"/>
                </a:ext>
              </a:extLst>
            </p:cNvPr>
            <p:cNvSpPr txBox="1"/>
            <p:nvPr/>
          </p:nvSpPr>
          <p:spPr>
            <a:xfrm>
              <a:off x="451184" y="1267736"/>
              <a:ext cx="5749137" cy="2297485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lIns="144000" rtlCol="0" anchor="ctr">
              <a:noAutofit/>
            </a:bodyPr>
            <a:lstStyle/>
            <a:p>
              <a:endParaRPr lang="en-GB" sz="14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BBFB30-025B-EB9C-E98B-9AB6FD1E36F2}"/>
                </a:ext>
              </a:extLst>
            </p:cNvPr>
            <p:cNvSpPr/>
            <p:nvPr/>
          </p:nvSpPr>
          <p:spPr>
            <a:xfrm>
              <a:off x="556672" y="1514777"/>
              <a:ext cx="5526686" cy="51665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Scope of Work:</a:t>
              </a:r>
            </a:p>
            <a:p>
              <a:pPr algn="ctr"/>
              <a:r>
                <a:rPr lang="en-GB" sz="1400" dirty="0"/>
                <a:t>Developing state of the art advanced design of zero emission ferries 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3EA21B0-6B05-9474-6048-7361273B2722}"/>
                </a:ext>
              </a:extLst>
            </p:cNvPr>
            <p:cNvSpPr/>
            <p:nvPr/>
          </p:nvSpPr>
          <p:spPr>
            <a:xfrm>
              <a:off x="350874" y="1061947"/>
              <a:ext cx="2152050" cy="40475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DESIGNERS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A054AC-D621-7D80-E912-6C20ED086BDF}"/>
                </a:ext>
              </a:extLst>
            </p:cNvPr>
            <p:cNvSpPr/>
            <p:nvPr/>
          </p:nvSpPr>
          <p:spPr>
            <a:xfrm>
              <a:off x="556672" y="2076148"/>
              <a:ext cx="5526686" cy="51665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Industry Challenge: </a:t>
              </a:r>
            </a:p>
            <a:p>
              <a:pPr algn="ctr"/>
              <a:r>
                <a:rPr lang="en-GB" sz="1400" dirty="0"/>
                <a:t>Designers wish to make the vessels lighter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0C8A0B-8BD7-D7E8-7950-9A4B42ED5098}"/>
                </a:ext>
              </a:extLst>
            </p:cNvPr>
            <p:cNvSpPr/>
            <p:nvPr/>
          </p:nvSpPr>
          <p:spPr>
            <a:xfrm>
              <a:off x="568326" y="2631114"/>
              <a:ext cx="5515032" cy="799148"/>
            </a:xfrm>
            <a:prstGeom prst="roundRect">
              <a:avLst/>
            </a:prstGeom>
            <a:solidFill>
              <a:srgbClr val="FF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Potential CoE Engagement:</a:t>
              </a:r>
            </a:p>
            <a:p>
              <a:pPr algn="ctr"/>
              <a:r>
                <a:rPr lang="en-GB" sz="1400" dirty="0"/>
                <a:t>Investigate the use of alternative lighter materials with a Materials CoE rather than become experts in materials themselves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B18579-DDC0-7E9C-6F12-EB55D2225095}"/>
              </a:ext>
            </a:extLst>
          </p:cNvPr>
          <p:cNvGrpSpPr/>
          <p:nvPr/>
        </p:nvGrpSpPr>
        <p:grpSpPr>
          <a:xfrm>
            <a:off x="6289388" y="3034867"/>
            <a:ext cx="5849447" cy="2948609"/>
            <a:chOff x="6342553" y="2258489"/>
            <a:chExt cx="5849447" cy="294860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267177-3817-DD24-67E9-F2A239C87FDE}"/>
                </a:ext>
              </a:extLst>
            </p:cNvPr>
            <p:cNvSpPr txBox="1"/>
            <p:nvPr/>
          </p:nvSpPr>
          <p:spPr>
            <a:xfrm>
              <a:off x="6442863" y="2506810"/>
              <a:ext cx="5749137" cy="2700288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lIns="144000" rtlCol="0" anchor="ctr">
              <a:noAutofit/>
            </a:bodyPr>
            <a:lstStyle/>
            <a:p>
              <a:endParaRPr lang="en-GB" sz="14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EEE8B88-FCCB-CD18-0E3E-BECA0EA45B72}"/>
                </a:ext>
              </a:extLst>
            </p:cNvPr>
            <p:cNvSpPr/>
            <p:nvPr/>
          </p:nvSpPr>
          <p:spPr>
            <a:xfrm>
              <a:off x="6548351" y="2711319"/>
              <a:ext cx="5526686" cy="51665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Scope of Work:</a:t>
              </a:r>
            </a:p>
            <a:p>
              <a:pPr algn="ctr"/>
              <a:r>
                <a:rPr lang="en-GB" sz="1400" dirty="0"/>
                <a:t>For vessel builders of CTVs (Crew Transfer Vessels)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6A6DF19-1308-77C0-D748-B2B94F0CD4F3}"/>
                </a:ext>
              </a:extLst>
            </p:cNvPr>
            <p:cNvSpPr/>
            <p:nvPr/>
          </p:nvSpPr>
          <p:spPr>
            <a:xfrm>
              <a:off x="6342553" y="2258489"/>
              <a:ext cx="2152050" cy="40475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VESSEL BUILDERS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ED51A77-24EB-F395-AB13-B97DD1828160}"/>
                </a:ext>
              </a:extLst>
            </p:cNvPr>
            <p:cNvSpPr/>
            <p:nvPr/>
          </p:nvSpPr>
          <p:spPr>
            <a:xfrm>
              <a:off x="6554088" y="3292883"/>
              <a:ext cx="5526686" cy="67428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Industry Challenge: </a:t>
              </a:r>
            </a:p>
            <a:p>
              <a:pPr algn="ctr"/>
              <a:r>
                <a:rPr lang="en-GB" sz="1400" dirty="0"/>
                <a:t>Transitioning from traditional propulsion systems to hybrid and zero-emission designs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2222B85-98C5-00F4-1D17-7FCCC47FECF1}"/>
                </a:ext>
              </a:extLst>
            </p:cNvPr>
            <p:cNvSpPr/>
            <p:nvPr/>
          </p:nvSpPr>
          <p:spPr>
            <a:xfrm>
              <a:off x="6548351" y="4056581"/>
              <a:ext cx="5515032" cy="987673"/>
            </a:xfrm>
            <a:prstGeom prst="roundRect">
              <a:avLst/>
            </a:prstGeom>
            <a:solidFill>
              <a:srgbClr val="FF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Potential CoE Engagement:</a:t>
              </a:r>
            </a:p>
            <a:p>
              <a:pPr algn="ctr"/>
              <a:r>
                <a:rPr lang="en-GB" sz="1400" dirty="0"/>
                <a:t>Could partner with a CoE focused on hydrogen integration or battery systems to accelerate adoption without needing to develop those technologies fully in-house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E0FC498-1E2D-AE62-61A4-FE8CB8052B69}"/>
              </a:ext>
            </a:extLst>
          </p:cNvPr>
          <p:cNvGrpSpPr/>
          <p:nvPr/>
        </p:nvGrpSpPr>
        <p:grpSpPr>
          <a:xfrm>
            <a:off x="246553" y="3792276"/>
            <a:ext cx="5849447" cy="2863705"/>
            <a:chOff x="246553" y="3792276"/>
            <a:chExt cx="5849447" cy="2863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29DFFA-E078-0EA3-C882-E824D3033ECA}"/>
                </a:ext>
              </a:extLst>
            </p:cNvPr>
            <p:cNvSpPr txBox="1"/>
            <p:nvPr/>
          </p:nvSpPr>
          <p:spPr>
            <a:xfrm>
              <a:off x="346863" y="3998065"/>
              <a:ext cx="5749137" cy="2657916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lIns="144000" rtlCol="0" anchor="ctr">
              <a:noAutofit/>
            </a:bodyPr>
            <a:lstStyle/>
            <a:p>
              <a:endParaRPr lang="en-GB" sz="1400" b="1">
                <a:solidFill>
                  <a:srgbClr val="FF0000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9D57637-CE0F-E26C-F998-AC3A2A137F3F}"/>
                </a:ext>
              </a:extLst>
            </p:cNvPr>
            <p:cNvSpPr/>
            <p:nvPr/>
          </p:nvSpPr>
          <p:spPr>
            <a:xfrm>
              <a:off x="452351" y="4245106"/>
              <a:ext cx="5526686" cy="51665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Scope of Work:</a:t>
              </a:r>
            </a:p>
            <a:p>
              <a:pPr algn="ctr"/>
              <a:r>
                <a:rPr lang="en-GB" sz="1400" dirty="0"/>
                <a:t>For Operators who are needing robust digital monitoring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25F82E1-40A8-978A-DD90-AAA96ADC9005}"/>
                </a:ext>
              </a:extLst>
            </p:cNvPr>
            <p:cNvSpPr/>
            <p:nvPr/>
          </p:nvSpPr>
          <p:spPr>
            <a:xfrm>
              <a:off x="246553" y="3792276"/>
              <a:ext cx="2152050" cy="40475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OPERATORS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6F5AB57-D208-07C4-E482-6F06C819A175}"/>
                </a:ext>
              </a:extLst>
            </p:cNvPr>
            <p:cNvSpPr/>
            <p:nvPr/>
          </p:nvSpPr>
          <p:spPr>
            <a:xfrm>
              <a:off x="452351" y="4817110"/>
              <a:ext cx="5526686" cy="70935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Industry Challenge: </a:t>
              </a:r>
            </a:p>
            <a:p>
              <a:pPr algn="ctr"/>
              <a:r>
                <a:rPr lang="en-GB" sz="1400" dirty="0"/>
                <a:t>Need robust digital monitoring and autonomy-ready systems to optimise operations and reduce OPEX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7A0400D-BFDA-16F8-B278-D0F973A99055}"/>
                </a:ext>
              </a:extLst>
            </p:cNvPr>
            <p:cNvSpPr/>
            <p:nvPr/>
          </p:nvSpPr>
          <p:spPr>
            <a:xfrm>
              <a:off x="452351" y="5588669"/>
              <a:ext cx="5515032" cy="910550"/>
            </a:xfrm>
            <a:prstGeom prst="roundRect">
              <a:avLst/>
            </a:prstGeom>
            <a:solidFill>
              <a:srgbClr val="FF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b="1" dirty="0"/>
                <a:t>Potential CoE Engagement:</a:t>
              </a:r>
            </a:p>
            <a:p>
              <a:pPr algn="ctr"/>
              <a:r>
                <a:rPr lang="en-GB" sz="1400" dirty="0"/>
                <a:t>Engagement with a Digitalisation/Autonomy CoE to integrate advanced control systems and sensor packages, rather than building proprietary digital platforms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CCA298B-01AB-AF25-2DD9-3F78062C5BA4}"/>
              </a:ext>
            </a:extLst>
          </p:cNvPr>
          <p:cNvSpPr txBox="1"/>
          <p:nvPr/>
        </p:nvSpPr>
        <p:spPr>
          <a:xfrm>
            <a:off x="6495186" y="1137767"/>
            <a:ext cx="557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chemeClr val="tx2"/>
                </a:solidFill>
              </a:rPr>
              <a:t>To bring the community of practice intentions to life and help understand how we can make the concepts real;</a:t>
            </a:r>
          </a:p>
          <a:p>
            <a:pPr lvl="0">
              <a:defRPr/>
            </a:pPr>
            <a:r>
              <a:rPr lang="en-GB" sz="1600" dirty="0">
                <a:solidFill>
                  <a:schemeClr val="tx2"/>
                </a:solidFill>
              </a:rPr>
              <a:t>sharing 3 r</a:t>
            </a:r>
            <a:r>
              <a:rPr lang="en-GB" sz="1600" dirty="0"/>
              <a:t>eal life examples of how we could apply industry and centres of excellence engagement.</a:t>
            </a:r>
          </a:p>
        </p:txBody>
      </p:sp>
    </p:spTree>
    <p:extLst>
      <p:ext uri="{BB962C8B-B14F-4D97-AF65-F5344CB8AC3E}">
        <p14:creationId xmlns:p14="http://schemas.microsoft.com/office/powerpoint/2010/main" val="316183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0E3472-807A-37DA-CD18-A36C22FAA46A}"/>
              </a:ext>
            </a:extLst>
          </p:cNvPr>
          <p:cNvSpPr/>
          <p:nvPr/>
        </p:nvSpPr>
        <p:spPr>
          <a:xfrm>
            <a:off x="139507" y="1045866"/>
            <a:ext cx="4932218" cy="56373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1F72-A17F-5359-207D-B9D27109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Centres of Excellence - Playbook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4614-67AF-9877-F552-542FF12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3323-1C2C-43E3-AB8F-6E31FF998AC5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4F406-D16D-FA0C-EB40-D2754DC3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53" y="1408414"/>
            <a:ext cx="3143080" cy="446987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534EB-1519-8076-4409-CB6F5F1ECC5F}"/>
              </a:ext>
            </a:extLst>
          </p:cNvPr>
          <p:cNvSpPr txBox="1"/>
          <p:nvPr/>
        </p:nvSpPr>
        <p:spPr>
          <a:xfrm>
            <a:off x="8782487" y="379829"/>
            <a:ext cx="170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In collaboration with</a:t>
            </a: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C5B6C6F-4931-6769-8C80-769DAA4DF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1" y="261548"/>
            <a:ext cx="1551252" cy="491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C0A4AE1-373E-77FA-94E6-4336A50599B6}"/>
              </a:ext>
            </a:extLst>
          </p:cNvPr>
          <p:cNvSpPr txBox="1"/>
          <p:nvPr/>
        </p:nvSpPr>
        <p:spPr>
          <a:xfrm>
            <a:off x="1035253" y="1062861"/>
            <a:ext cx="219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CoE Playbook</a:t>
            </a:r>
          </a:p>
        </p:txBody>
      </p: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27EB32F6-0EF4-90C6-63B3-ECAB74AFBAD8}"/>
              </a:ext>
            </a:extLst>
          </p:cNvPr>
          <p:cNvSpPr/>
          <p:nvPr/>
        </p:nvSpPr>
        <p:spPr>
          <a:xfrm>
            <a:off x="139507" y="5917289"/>
            <a:ext cx="4756988" cy="6796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Provide</a:t>
            </a:r>
            <a:r>
              <a:rPr lang="en-GB" sz="1600" i="1"/>
              <a:t> </a:t>
            </a:r>
            <a:r>
              <a:rPr lang="en-GB" sz="1600"/>
              <a:t>a best practice guide to maximise engagement across the shipbuilding enterprise</a:t>
            </a:r>
          </a:p>
        </p:txBody>
      </p:sp>
      <p:pic>
        <p:nvPicPr>
          <p:cNvPr id="2065" name="Picture 2064">
            <a:extLst>
              <a:ext uri="{FF2B5EF4-FFF2-40B4-BE49-F238E27FC236}">
                <a16:creationId xmlns:a16="http://schemas.microsoft.com/office/drawing/2014/main" id="{6B0F0587-FB1A-6B2A-82E0-02F7C606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980" y="2747917"/>
            <a:ext cx="5201866" cy="4059966"/>
          </a:xfrm>
          <a:prstGeom prst="rect">
            <a:avLst/>
          </a:prstGeom>
        </p:spPr>
      </p:pic>
      <p:sp>
        <p:nvSpPr>
          <p:cNvPr id="2066" name="TextBox 2065">
            <a:extLst>
              <a:ext uri="{FF2B5EF4-FFF2-40B4-BE49-F238E27FC236}">
                <a16:creationId xmlns:a16="http://schemas.microsoft.com/office/drawing/2014/main" id="{2628993A-BC1E-1C19-9231-34DB5811C785}"/>
              </a:ext>
            </a:extLst>
          </p:cNvPr>
          <p:cNvSpPr txBox="1"/>
          <p:nvPr/>
        </p:nvSpPr>
        <p:spPr>
          <a:xfrm>
            <a:off x="7163995" y="2378585"/>
            <a:ext cx="49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tx2"/>
                </a:solidFill>
              </a:rPr>
              <a:t>Access Electronic CoE Playbook pdf version </a:t>
            </a:r>
            <a:r>
              <a:rPr lang="en-GB" sz="1800" b="0" dirty="0">
                <a:solidFill>
                  <a:schemeClr val="tx2"/>
                </a:solidFill>
                <a:highlight>
                  <a:srgbClr val="FFFF00"/>
                </a:highlight>
                <a:hlinkClick r:id="rId6"/>
              </a:rPr>
              <a:t>here</a:t>
            </a:r>
            <a:endParaRPr lang="en-GB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45C0B030-1CB0-7F93-1563-790FF9C0C25A}"/>
              </a:ext>
            </a:extLst>
          </p:cNvPr>
          <p:cNvSpPr txBox="1"/>
          <p:nvPr/>
        </p:nvSpPr>
        <p:spPr>
          <a:xfrm>
            <a:off x="5459505" y="1045866"/>
            <a:ext cx="673249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Sponsored by the National Shipbuilding Office; developed in collaboration with Connected Places Catapult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Developed to provide guidance to Industry, Centres of Excellence &amp; Government to outline best practices, operational guidelines, potential commercial models and case studies</a:t>
            </a:r>
          </a:p>
        </p:txBody>
      </p:sp>
    </p:spTree>
    <p:extLst>
      <p:ext uri="{BB962C8B-B14F-4D97-AF65-F5344CB8AC3E}">
        <p14:creationId xmlns:p14="http://schemas.microsoft.com/office/powerpoint/2010/main" val="24412853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D NSO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A42A8"/>
      </a:accent1>
      <a:accent2>
        <a:srgbClr val="00A7E1"/>
      </a:accent2>
      <a:accent3>
        <a:srgbClr val="2ED9C3"/>
      </a:accent3>
      <a:accent4>
        <a:srgbClr val="F4436C"/>
      </a:accent4>
      <a:accent5>
        <a:srgbClr val="FFA400"/>
      </a:accent5>
      <a:accent6>
        <a:srgbClr val="7F7F7F"/>
      </a:accent6>
      <a:hlink>
        <a:srgbClr val="1A42A8"/>
      </a:hlink>
      <a:folHlink>
        <a:srgbClr val="00A7E1"/>
      </a:folHlink>
    </a:clrScheme>
    <a:fontScheme name="NSO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558 MOD - National Shipbuilding Office_DRAFT_181021.potx" id="{07A93E9E-DCD7-4B6B-9BD2-45F836A188F0}" vid="{A91960FC-7653-44B5-BAE7-BAFF2A20B6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c227f0-a12b-4382-83e5-97c52e17d83d">
      <Terms xmlns="http://schemas.microsoft.com/office/infopath/2007/PartnerControls"/>
    </lcf76f155ced4ddcb4097134ff3c332f>
    <TaxCatchAll xmlns="04738c6d-ecc8-46f1-821f-82e308eab3d9" xsi:nil="true"/>
    <Thumbnail xmlns="c6c227f0-a12b-4382-83e5-97c52e17d83d" xsi:nil="true"/>
    <Image xmlns="c6c227f0-a12b-4382-83e5-97c52e17d83d" xsi:nil="true"/>
    <SharedWithUsers xmlns="09dfd14c-4f59-4f66-947a-98b079b30412">
      <UserInfo>
        <DisplayName>Ciaravella, Timothy Cdr (NAVY MCTA-ME SO1)</DisplayName>
        <AccountId>25</AccountId>
        <AccountType/>
      </UserInfo>
      <UserInfo>
        <DisplayName>West, Helen B2 (SPO China-AH2)</DisplayName>
        <AccountId>118</AccountId>
        <AccountType/>
      </UserInfo>
      <UserInfo>
        <DisplayName>Bates, Nicholas C1</DisplayName>
        <AccountId>102</AccountId>
        <AccountType/>
      </UserInfo>
      <UserInfo>
        <DisplayName>Hogg, James B2 (NSO-Industry Strategy Mgr)</DisplayName>
        <AccountId>793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AF16D99B68243AB3D1845D4AF1DDD" ma:contentTypeVersion="21" ma:contentTypeDescription="Create a new document." ma:contentTypeScope="" ma:versionID="333c7b9a9b6128c74581a43550d60b43">
  <xsd:schema xmlns:xsd="http://www.w3.org/2001/XMLSchema" xmlns:xs="http://www.w3.org/2001/XMLSchema" xmlns:p="http://schemas.microsoft.com/office/2006/metadata/properties" xmlns:ns2="c6c227f0-a12b-4382-83e5-97c52e17d83d" xmlns:ns3="09dfd14c-4f59-4f66-947a-98b079b30412" xmlns:ns4="04738c6d-ecc8-46f1-821f-82e308eab3d9" targetNamespace="http://schemas.microsoft.com/office/2006/metadata/properties" ma:root="true" ma:fieldsID="938cb35e934094975652252d78b69a70" ns2:_="" ns3:_="" ns4:_="">
    <xsd:import namespace="c6c227f0-a12b-4382-83e5-97c52e17d83d"/>
    <xsd:import namespace="09dfd14c-4f59-4f66-947a-98b079b30412"/>
    <xsd:import namespace="04738c6d-ecc8-46f1-821f-82e308eab3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Thumbnail" minOccurs="0"/>
                <xsd:element ref="ns2:Ima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227f0-a12b-4382-83e5-97c52e17d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9ff0b8c-5d72-4038-b2cd-f57bf310c6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fd14c-4f59-4f66-947a-98b079b304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38c6d-ecc8-46f1-821f-82e308eab3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f7283a-7411-494e-872f-bdd7a347fe32}" ma:internalName="TaxCatchAll" ma:showField="CatchAllData" ma:web="09dfd14c-4f59-4f66-947a-98b079b304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FC40E-D379-4F6D-B12B-2FDF8C76093A}">
  <ds:schemaRefs>
    <ds:schemaRef ds:uri="04738c6d-ecc8-46f1-821f-82e308eab3d9"/>
    <ds:schemaRef ds:uri="http://schemas.microsoft.com/office/2006/documentManagement/types"/>
    <ds:schemaRef ds:uri="09dfd14c-4f59-4f66-947a-98b079b30412"/>
    <ds:schemaRef ds:uri="c6c227f0-a12b-4382-83e5-97c52e17d83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8D31E1-B3DF-46C3-91F4-52B7226E2A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021DD-12A9-49A8-8513-CB084186BB1D}">
  <ds:schemaRefs>
    <ds:schemaRef ds:uri="04738c6d-ecc8-46f1-821f-82e308eab3d9"/>
    <ds:schemaRef ds:uri="09dfd14c-4f59-4f66-947a-98b079b30412"/>
    <ds:schemaRef ds:uri="c6c227f0-a12b-4382-83e5-97c52e17d8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2461</Words>
  <Application>Microsoft Office PowerPoint</Application>
  <PresentationFormat>Widescreen</PresentationFormat>
  <Paragraphs>236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Gill Sans MT</vt:lpstr>
      <vt:lpstr>Wingdings</vt:lpstr>
      <vt:lpstr>1_Office Theme</vt:lpstr>
      <vt:lpstr>PowerPoint Presentation</vt:lpstr>
      <vt:lpstr>Centres of Excellence – Introduction</vt:lpstr>
      <vt:lpstr>Centres of Excellence – Aims</vt:lpstr>
      <vt:lpstr>Centres of Excellence Engagement – Target Audience</vt:lpstr>
      <vt:lpstr>Centres of Excellence -  Key Deliverables</vt:lpstr>
      <vt:lpstr>Centres of Excellence - Digital Directory</vt:lpstr>
      <vt:lpstr>Centres of Excellence (CoE) - Digital Directory Content</vt:lpstr>
      <vt:lpstr>Centres of Excellence – Examples of Industry Engagement</vt:lpstr>
      <vt:lpstr>Centres of Excellence - Playbook</vt:lpstr>
      <vt:lpstr>Centres of Excellence – Community of Practice</vt:lpstr>
      <vt:lpstr>Centres of Excellence - Principles</vt:lpstr>
      <vt:lpstr>Centres of Excellence – Benefits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George C1 (NSO-Innovation Lead)</dc:creator>
  <cp:lastModifiedBy>Munroe, Colette B2 (NSO-Supply Chain Advisor)</cp:lastModifiedBy>
  <cp:revision>17</cp:revision>
  <cp:lastPrinted>2022-04-06T15:28:28Z</cp:lastPrinted>
  <dcterms:created xsi:type="dcterms:W3CDTF">2022-01-27T10:17:36Z</dcterms:created>
  <dcterms:modified xsi:type="dcterms:W3CDTF">2025-10-10T11:54:17Z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0x010100D70AF16D99B68243AB3D1845D4AF1DDD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2022-08-09T12:08:47Z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a7599acf-5c2e-4ab3-a4ed-a16258d184c1</vt:lpwstr>
  </property>
  <property fmtid="{D5CDD505-2E9C-101B-9397-08002B2CF9AE}" pid="9" name="MSIP_Label_d8a60473-494b-4586-a1bb-b0e663054676_ContentBits">
    <vt:lpwstr>0</vt:lpwstr>
  </property>
  <property fmtid="{D5CDD505-2E9C-101B-9397-08002B2CF9AE}" pid="10" name="MediaServiceImageTags">
    <vt:lpwstr/>
  </property>
</Properties>
</file>